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56" r:id="rId2"/>
    <p:sldId id="257" r:id="rId3"/>
    <p:sldId id="307" r:id="rId4"/>
    <p:sldId id="267" r:id="rId5"/>
    <p:sldId id="308" r:id="rId6"/>
    <p:sldId id="355" r:id="rId7"/>
    <p:sldId id="310" r:id="rId8"/>
    <p:sldId id="311" r:id="rId9"/>
    <p:sldId id="312" r:id="rId10"/>
    <p:sldId id="313"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27" r:id="rId25"/>
    <p:sldId id="328" r:id="rId26"/>
    <p:sldId id="329" r:id="rId27"/>
    <p:sldId id="330" r:id="rId28"/>
    <p:sldId id="331" r:id="rId29"/>
    <p:sldId id="332" r:id="rId30"/>
    <p:sldId id="333" r:id="rId31"/>
    <p:sldId id="334" r:id="rId32"/>
    <p:sldId id="335" r:id="rId33"/>
    <p:sldId id="336" r:id="rId34"/>
    <p:sldId id="337" r:id="rId35"/>
    <p:sldId id="338" r:id="rId36"/>
    <p:sldId id="339" r:id="rId37"/>
    <p:sldId id="340" r:id="rId38"/>
    <p:sldId id="341" r:id="rId39"/>
    <p:sldId id="342" r:id="rId40"/>
    <p:sldId id="343" r:id="rId41"/>
    <p:sldId id="344" r:id="rId42"/>
    <p:sldId id="345" r:id="rId43"/>
    <p:sldId id="346" r:id="rId44"/>
    <p:sldId id="347" r:id="rId45"/>
    <p:sldId id="348" r:id="rId46"/>
    <p:sldId id="349" r:id="rId47"/>
    <p:sldId id="350" r:id="rId48"/>
    <p:sldId id="351" r:id="rId49"/>
    <p:sldId id="352" r:id="rId50"/>
    <p:sldId id="353" r:id="rId51"/>
    <p:sldId id="354" r:id="rId52"/>
  </p:sldIdLst>
  <p:sldSz cx="9144000" cy="6858000" type="screen4x3"/>
  <p:notesSz cx="6858000" cy="9144000"/>
  <p:defaultTextStyle>
    <a:defPPr>
      <a:defRPr lang="en-US"/>
    </a:defPPr>
    <a:lvl1pPr algn="ctr" rtl="0" eaLnBrk="0" fontAlgn="base" hangingPunct="0">
      <a:spcBef>
        <a:spcPct val="0"/>
      </a:spcBef>
      <a:spcAft>
        <a:spcPct val="0"/>
      </a:spcAft>
      <a:defRPr sz="9600" kern="1200">
        <a:solidFill>
          <a:schemeClr val="tx1"/>
        </a:solidFill>
        <a:latin typeface="Times New Roman" pitchFamily="18" charset="0"/>
        <a:ea typeface="+mn-ea"/>
        <a:cs typeface="+mn-cs"/>
      </a:defRPr>
    </a:lvl1pPr>
    <a:lvl2pPr marL="457200" algn="ctr" rtl="0" eaLnBrk="0" fontAlgn="base" hangingPunct="0">
      <a:spcBef>
        <a:spcPct val="0"/>
      </a:spcBef>
      <a:spcAft>
        <a:spcPct val="0"/>
      </a:spcAft>
      <a:defRPr sz="9600" kern="1200">
        <a:solidFill>
          <a:schemeClr val="tx1"/>
        </a:solidFill>
        <a:latin typeface="Times New Roman" pitchFamily="18" charset="0"/>
        <a:ea typeface="+mn-ea"/>
        <a:cs typeface="+mn-cs"/>
      </a:defRPr>
    </a:lvl2pPr>
    <a:lvl3pPr marL="914400" algn="ctr" rtl="0" eaLnBrk="0" fontAlgn="base" hangingPunct="0">
      <a:spcBef>
        <a:spcPct val="0"/>
      </a:spcBef>
      <a:spcAft>
        <a:spcPct val="0"/>
      </a:spcAft>
      <a:defRPr sz="9600" kern="1200">
        <a:solidFill>
          <a:schemeClr val="tx1"/>
        </a:solidFill>
        <a:latin typeface="Times New Roman" pitchFamily="18" charset="0"/>
        <a:ea typeface="+mn-ea"/>
        <a:cs typeface="+mn-cs"/>
      </a:defRPr>
    </a:lvl3pPr>
    <a:lvl4pPr marL="1371600" algn="ctr" rtl="0" eaLnBrk="0" fontAlgn="base" hangingPunct="0">
      <a:spcBef>
        <a:spcPct val="0"/>
      </a:spcBef>
      <a:spcAft>
        <a:spcPct val="0"/>
      </a:spcAft>
      <a:defRPr sz="9600" kern="1200">
        <a:solidFill>
          <a:schemeClr val="tx1"/>
        </a:solidFill>
        <a:latin typeface="Times New Roman" pitchFamily="18" charset="0"/>
        <a:ea typeface="+mn-ea"/>
        <a:cs typeface="+mn-cs"/>
      </a:defRPr>
    </a:lvl4pPr>
    <a:lvl5pPr marL="1828800" algn="ctr" rtl="0" eaLnBrk="0" fontAlgn="base" hangingPunct="0">
      <a:spcBef>
        <a:spcPct val="0"/>
      </a:spcBef>
      <a:spcAft>
        <a:spcPct val="0"/>
      </a:spcAft>
      <a:defRPr sz="9600" kern="1200">
        <a:solidFill>
          <a:schemeClr val="tx1"/>
        </a:solidFill>
        <a:latin typeface="Times New Roman" pitchFamily="18" charset="0"/>
        <a:ea typeface="+mn-ea"/>
        <a:cs typeface="+mn-cs"/>
      </a:defRPr>
    </a:lvl5pPr>
    <a:lvl6pPr marL="2286000" algn="l" defTabSz="914400" rtl="0" eaLnBrk="1" latinLnBrk="0" hangingPunct="1">
      <a:defRPr sz="9600" kern="1200">
        <a:solidFill>
          <a:schemeClr val="tx1"/>
        </a:solidFill>
        <a:latin typeface="Times New Roman" pitchFamily="18" charset="0"/>
        <a:ea typeface="+mn-ea"/>
        <a:cs typeface="+mn-cs"/>
      </a:defRPr>
    </a:lvl6pPr>
    <a:lvl7pPr marL="2743200" algn="l" defTabSz="914400" rtl="0" eaLnBrk="1" latinLnBrk="0" hangingPunct="1">
      <a:defRPr sz="9600" kern="1200">
        <a:solidFill>
          <a:schemeClr val="tx1"/>
        </a:solidFill>
        <a:latin typeface="Times New Roman" pitchFamily="18" charset="0"/>
        <a:ea typeface="+mn-ea"/>
        <a:cs typeface="+mn-cs"/>
      </a:defRPr>
    </a:lvl7pPr>
    <a:lvl8pPr marL="3200400" algn="l" defTabSz="914400" rtl="0" eaLnBrk="1" latinLnBrk="0" hangingPunct="1">
      <a:defRPr sz="9600" kern="1200">
        <a:solidFill>
          <a:schemeClr val="tx1"/>
        </a:solidFill>
        <a:latin typeface="Times New Roman" pitchFamily="18" charset="0"/>
        <a:ea typeface="+mn-ea"/>
        <a:cs typeface="+mn-cs"/>
      </a:defRPr>
    </a:lvl8pPr>
    <a:lvl9pPr marL="3657600" algn="l" defTabSz="914400" rtl="0" eaLnBrk="1" latinLnBrk="0" hangingPunct="1">
      <a:defRPr sz="96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7" d="100"/>
          <a:sy n="67" d="100"/>
        </p:scale>
        <p:origin x="8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293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252931"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52932"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252933"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A5D53DF-45BD-4232-891C-305E6D2C4D12}" type="slidenum">
              <a:rPr lang="en-US" altLang="en-US"/>
              <a:pPr/>
              <a:t>‹#›</a:t>
            </a:fld>
            <a:endParaRPr lang="en-US" altLang="en-US"/>
          </a:p>
        </p:txBody>
      </p:sp>
    </p:spTree>
    <p:extLst>
      <p:ext uri="{BB962C8B-B14F-4D97-AF65-F5344CB8AC3E}">
        <p14:creationId xmlns:p14="http://schemas.microsoft.com/office/powerpoint/2010/main" val="16670530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19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a:p>
        </p:txBody>
      </p:sp>
      <p:sp>
        <p:nvSpPr>
          <p:cNvPr id="25190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519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5190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5191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a:p>
        </p:txBody>
      </p:sp>
      <p:sp>
        <p:nvSpPr>
          <p:cNvPr id="25191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8725BA9-8FCD-4B0B-A964-A741A7AA3168}" type="slidenum">
              <a:rPr lang="en-US" altLang="en-US"/>
              <a:pPr/>
              <a:t>‹#›</a:t>
            </a:fld>
            <a:endParaRPr lang="en-US" altLang="en-US"/>
          </a:p>
        </p:txBody>
      </p:sp>
    </p:spTree>
    <p:extLst>
      <p:ext uri="{BB962C8B-B14F-4D97-AF65-F5344CB8AC3E}">
        <p14:creationId xmlns:p14="http://schemas.microsoft.com/office/powerpoint/2010/main" val="150367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4001D4-38EE-41A1-993A-054C44FCF36D}" type="slidenum">
              <a:rPr lang="en-US" altLang="en-US"/>
              <a:pPr/>
              <a:t>1</a:t>
            </a:fld>
            <a:endParaRPr lang="en-US" altLang="en-US"/>
          </a:p>
        </p:txBody>
      </p:sp>
      <p:sp>
        <p:nvSpPr>
          <p:cNvPr id="253954" name="Rectangle 2"/>
          <p:cNvSpPr>
            <a:spLocks noGrp="1" noRot="1" noChangeAspec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035187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94737E-58D0-4FC2-B0DE-6EB1055645F4}" type="slidenum">
              <a:rPr lang="en-US" altLang="en-US"/>
              <a:pPr/>
              <a:t>10</a:t>
            </a:fld>
            <a:endParaRPr lang="en-US" altLang="en-US"/>
          </a:p>
        </p:txBody>
      </p:sp>
      <p:sp>
        <p:nvSpPr>
          <p:cNvPr id="263170" name="Rectangle 2"/>
          <p:cNvSpPr>
            <a:spLocks noGrp="1" noRot="1" noChangeAspect="1" noChangeArrowheads="1" noTextEdit="1"/>
          </p:cNvSpPr>
          <p:nvPr>
            <p:ph type="sldImg"/>
          </p:nvPr>
        </p:nvSpPr>
        <p:spPr>
          <a:ln/>
        </p:spPr>
      </p:sp>
      <p:sp>
        <p:nvSpPr>
          <p:cNvPr id="2631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587272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69D22-CC1E-458E-9A23-526B1DBF92B8}" type="slidenum">
              <a:rPr lang="en-US" altLang="en-US"/>
              <a:pPr/>
              <a:t>11</a:t>
            </a:fld>
            <a:endParaRPr lang="en-US" altLang="en-US"/>
          </a:p>
        </p:txBody>
      </p:sp>
      <p:sp>
        <p:nvSpPr>
          <p:cNvPr id="264194" name="Rectangle 2"/>
          <p:cNvSpPr>
            <a:spLocks noGrp="1" noRot="1" noChangeAspec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630886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FE499D0-8F0D-4632-8EC7-AFB6F1720384}" type="slidenum">
              <a:rPr lang="en-US" altLang="en-US"/>
              <a:pPr/>
              <a:t>12</a:t>
            </a:fld>
            <a:endParaRPr lang="en-US" altLang="en-US"/>
          </a:p>
        </p:txBody>
      </p:sp>
      <p:sp>
        <p:nvSpPr>
          <p:cNvPr id="265218" name="Rectangle 2"/>
          <p:cNvSpPr>
            <a:spLocks noGrp="1" noRot="1" noChangeAspect="1" noChangeArrowheads="1" noTextEdit="1"/>
          </p:cNvSpPr>
          <p:nvPr>
            <p:ph type="sldImg"/>
          </p:nvPr>
        </p:nvSpPr>
        <p:spPr>
          <a:ln/>
        </p:spPr>
      </p:sp>
      <p:sp>
        <p:nvSpPr>
          <p:cNvPr id="2652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02078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7B8745-6330-47DB-9E1C-2B77B72A0EFC}" type="slidenum">
              <a:rPr lang="en-US" altLang="en-US"/>
              <a:pPr/>
              <a:t>13</a:t>
            </a:fld>
            <a:endParaRPr lang="en-US" altLang="en-US"/>
          </a:p>
        </p:txBody>
      </p:sp>
      <p:sp>
        <p:nvSpPr>
          <p:cNvPr id="266242" name="Rectangle 2"/>
          <p:cNvSpPr>
            <a:spLocks noGrp="1" noRot="1" noChangeAspect="1" noChangeArrowheads="1" noTextEdit="1"/>
          </p:cNvSpPr>
          <p:nvPr>
            <p:ph type="sldImg"/>
          </p:nvPr>
        </p:nvSpPr>
        <p:spPr>
          <a:ln/>
        </p:spPr>
      </p:sp>
      <p:sp>
        <p:nvSpPr>
          <p:cNvPr id="2662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923542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E7846D-4CB4-4CB1-95D5-EE29754841D8}" type="slidenum">
              <a:rPr lang="en-US" altLang="en-US"/>
              <a:pPr/>
              <a:t>14</a:t>
            </a:fld>
            <a:endParaRPr lang="en-US" altLang="en-US"/>
          </a:p>
        </p:txBody>
      </p:sp>
      <p:sp>
        <p:nvSpPr>
          <p:cNvPr id="267266" name="Rectangle 2"/>
          <p:cNvSpPr>
            <a:spLocks noGrp="1" noRot="1" noChangeAspect="1" noChangeArrowheads="1" noTextEdit="1"/>
          </p:cNvSpPr>
          <p:nvPr>
            <p:ph type="sldImg"/>
          </p:nvPr>
        </p:nvSpPr>
        <p:spPr>
          <a:ln/>
        </p:spPr>
      </p:sp>
      <p:sp>
        <p:nvSpPr>
          <p:cNvPr id="2672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061235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FF60A6-E230-4637-B12A-1E8ED1D9FFF9}" type="slidenum">
              <a:rPr lang="en-US" altLang="en-US"/>
              <a:pPr/>
              <a:t>15</a:t>
            </a:fld>
            <a:endParaRPr lang="en-US" altLang="en-US"/>
          </a:p>
        </p:txBody>
      </p:sp>
      <p:sp>
        <p:nvSpPr>
          <p:cNvPr id="268290" name="Rectangle 2"/>
          <p:cNvSpPr>
            <a:spLocks noGrp="1" noRot="1" noChangeAspect="1" noChangeArrowheads="1" noTextEdit="1"/>
          </p:cNvSpPr>
          <p:nvPr>
            <p:ph type="sldImg"/>
          </p:nvPr>
        </p:nvSpPr>
        <p:spPr>
          <a:ln/>
        </p:spPr>
      </p:sp>
      <p:sp>
        <p:nvSpPr>
          <p:cNvPr id="2682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0237278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366D38-A958-4047-AB4C-C35298BBAF35}" type="slidenum">
              <a:rPr lang="en-US" altLang="en-US"/>
              <a:pPr/>
              <a:t>16</a:t>
            </a:fld>
            <a:endParaRPr lang="en-US" altLang="en-US"/>
          </a:p>
        </p:txBody>
      </p:sp>
      <p:sp>
        <p:nvSpPr>
          <p:cNvPr id="269314" name="Rectangle 2"/>
          <p:cNvSpPr>
            <a:spLocks noGrp="1" noRot="1" noChangeAspect="1" noChangeArrowheads="1" noTextEdit="1"/>
          </p:cNvSpPr>
          <p:nvPr>
            <p:ph type="sldImg"/>
          </p:nvPr>
        </p:nvSpPr>
        <p:spPr>
          <a:ln/>
        </p:spPr>
      </p:sp>
      <p:sp>
        <p:nvSpPr>
          <p:cNvPr id="2693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066829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A725A5-8527-418C-B8D1-59CE5D000ECD}" type="slidenum">
              <a:rPr lang="en-US" altLang="en-US"/>
              <a:pPr/>
              <a:t>17</a:t>
            </a:fld>
            <a:endParaRPr lang="en-US" altLang="en-US"/>
          </a:p>
        </p:txBody>
      </p:sp>
      <p:sp>
        <p:nvSpPr>
          <p:cNvPr id="270338" name="Rectangle 2"/>
          <p:cNvSpPr>
            <a:spLocks noGrp="1" noRot="1" noChangeAspect="1" noChangeArrowheads="1" noTextEdit="1"/>
          </p:cNvSpPr>
          <p:nvPr>
            <p:ph type="sldImg"/>
          </p:nvPr>
        </p:nvSpPr>
        <p:spPr>
          <a:ln/>
        </p:spPr>
      </p:sp>
      <p:sp>
        <p:nvSpPr>
          <p:cNvPr id="2703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4816098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F51EC7-E5C1-452D-AAAF-8B7C54AE3690}" type="slidenum">
              <a:rPr lang="en-US" altLang="en-US"/>
              <a:pPr/>
              <a:t>18</a:t>
            </a:fld>
            <a:endParaRPr lang="en-US" altLang="en-US"/>
          </a:p>
        </p:txBody>
      </p:sp>
      <p:sp>
        <p:nvSpPr>
          <p:cNvPr id="271362" name="Rectangle 2"/>
          <p:cNvSpPr>
            <a:spLocks noGrp="1" noRot="1" noChangeAspect="1" noChangeArrowheads="1" noTextEdit="1"/>
          </p:cNvSpPr>
          <p:nvPr>
            <p:ph type="sldImg"/>
          </p:nvPr>
        </p:nvSpPr>
        <p:spPr>
          <a:ln/>
        </p:spPr>
      </p:sp>
      <p:sp>
        <p:nvSpPr>
          <p:cNvPr id="2713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516696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743688-092D-4DB0-BB6F-64D8E68EBAB8}" type="slidenum">
              <a:rPr lang="en-US" altLang="en-US"/>
              <a:pPr/>
              <a:t>19</a:t>
            </a:fld>
            <a:endParaRPr lang="en-US" altLang="en-US"/>
          </a:p>
        </p:txBody>
      </p:sp>
      <p:sp>
        <p:nvSpPr>
          <p:cNvPr id="272386" name="Rectangle 2"/>
          <p:cNvSpPr>
            <a:spLocks noGrp="1" noRot="1" noChangeAspect="1" noChangeArrowheads="1" noTextEdit="1"/>
          </p:cNvSpPr>
          <p:nvPr>
            <p:ph type="sldImg"/>
          </p:nvPr>
        </p:nvSpPr>
        <p:spPr>
          <a:ln/>
        </p:spPr>
      </p:sp>
      <p:sp>
        <p:nvSpPr>
          <p:cNvPr id="2723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079941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748829-18A2-44EF-89AB-8A7D9389FEB3}" type="slidenum">
              <a:rPr lang="en-US" altLang="en-US"/>
              <a:pPr/>
              <a:t>2</a:t>
            </a:fld>
            <a:endParaRPr lang="en-US" altLang="en-US"/>
          </a:p>
        </p:txBody>
      </p:sp>
      <p:sp>
        <p:nvSpPr>
          <p:cNvPr id="254978" name="Rectangle 2"/>
          <p:cNvSpPr>
            <a:spLocks noGrp="1" noRot="1" noChangeAspect="1" noChangeArrowheads="1" noTextEdit="1"/>
          </p:cNvSpPr>
          <p:nvPr>
            <p:ph type="sldImg"/>
          </p:nvPr>
        </p:nvSpPr>
        <p:spPr>
          <a:ln/>
        </p:spPr>
      </p:sp>
      <p:sp>
        <p:nvSpPr>
          <p:cNvPr id="2549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274499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FD5557-A659-4FAB-B55F-97A8979286C7}" type="slidenum">
              <a:rPr lang="en-US" altLang="en-US"/>
              <a:pPr/>
              <a:t>20</a:t>
            </a:fld>
            <a:endParaRPr lang="en-US" altLang="en-US"/>
          </a:p>
        </p:txBody>
      </p:sp>
      <p:sp>
        <p:nvSpPr>
          <p:cNvPr id="273410" name="Rectangle 2"/>
          <p:cNvSpPr>
            <a:spLocks noGrp="1" noRot="1" noChangeAspect="1" noChangeArrowheads="1" noTextEdit="1"/>
          </p:cNvSpPr>
          <p:nvPr>
            <p:ph type="sldImg"/>
          </p:nvPr>
        </p:nvSpPr>
        <p:spPr>
          <a:ln/>
        </p:spPr>
      </p:sp>
      <p:sp>
        <p:nvSpPr>
          <p:cNvPr id="2734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91769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F43E6D-83AA-45A6-AC98-BE9823B97530}" type="slidenum">
              <a:rPr lang="en-US" altLang="en-US"/>
              <a:pPr/>
              <a:t>21</a:t>
            </a:fld>
            <a:endParaRPr lang="en-US" altLang="en-US"/>
          </a:p>
        </p:txBody>
      </p:sp>
      <p:sp>
        <p:nvSpPr>
          <p:cNvPr id="274434" name="Rectangle 2"/>
          <p:cNvSpPr>
            <a:spLocks noGrp="1" noRot="1" noChangeAspect="1" noChangeArrowheads="1" noTextEdit="1"/>
          </p:cNvSpPr>
          <p:nvPr>
            <p:ph type="sldImg"/>
          </p:nvPr>
        </p:nvSpPr>
        <p:spPr>
          <a:ln/>
        </p:spPr>
      </p:sp>
      <p:sp>
        <p:nvSpPr>
          <p:cNvPr id="2744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400471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CDC7B63-AA91-402B-A7B0-DE244CB77D6E}" type="slidenum">
              <a:rPr lang="en-US" altLang="en-US"/>
              <a:pPr/>
              <a:t>22</a:t>
            </a:fld>
            <a:endParaRPr lang="en-US" altLang="en-US"/>
          </a:p>
        </p:txBody>
      </p:sp>
      <p:sp>
        <p:nvSpPr>
          <p:cNvPr id="275458" name="Rectangle 2"/>
          <p:cNvSpPr>
            <a:spLocks noGrp="1" noRot="1" noChangeAspect="1" noChangeArrowheads="1" noTextEdit="1"/>
          </p:cNvSpPr>
          <p:nvPr>
            <p:ph type="sldImg"/>
          </p:nvPr>
        </p:nvSpPr>
        <p:spPr>
          <a:ln/>
        </p:spPr>
      </p:sp>
      <p:sp>
        <p:nvSpPr>
          <p:cNvPr id="2754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4165259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C5EB28-E74D-402E-8F87-D134A39852D3}" type="slidenum">
              <a:rPr lang="en-US" altLang="en-US"/>
              <a:pPr/>
              <a:t>23</a:t>
            </a:fld>
            <a:endParaRPr lang="en-US" altLang="en-US"/>
          </a:p>
        </p:txBody>
      </p:sp>
      <p:sp>
        <p:nvSpPr>
          <p:cNvPr id="276482" name="Rectangle 2"/>
          <p:cNvSpPr>
            <a:spLocks noGrp="1" noRot="1" noChangeAspect="1" noChangeArrowheads="1" noTextEdit="1"/>
          </p:cNvSpPr>
          <p:nvPr>
            <p:ph type="sldImg"/>
          </p:nvPr>
        </p:nvSpPr>
        <p:spPr>
          <a:ln/>
        </p:spPr>
      </p:sp>
      <p:sp>
        <p:nvSpPr>
          <p:cNvPr id="2764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290826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16F246-9EC4-4762-8233-CCC9D4E557C8}" type="slidenum">
              <a:rPr lang="en-US" altLang="en-US"/>
              <a:pPr/>
              <a:t>24</a:t>
            </a:fld>
            <a:endParaRPr lang="en-US" altLang="en-US"/>
          </a:p>
        </p:txBody>
      </p:sp>
      <p:sp>
        <p:nvSpPr>
          <p:cNvPr id="277506" name="Rectangle 2"/>
          <p:cNvSpPr>
            <a:spLocks noGrp="1" noRot="1" noChangeAspect="1" noChangeArrowheads="1" noTextEdit="1"/>
          </p:cNvSpPr>
          <p:nvPr>
            <p:ph type="sldImg"/>
          </p:nvPr>
        </p:nvSpPr>
        <p:spPr>
          <a:ln/>
        </p:spPr>
      </p:sp>
      <p:sp>
        <p:nvSpPr>
          <p:cNvPr id="2775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23644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5032F76-EBF9-4C61-88AB-E92FFE10BD48}" type="slidenum">
              <a:rPr lang="en-US" altLang="en-US"/>
              <a:pPr/>
              <a:t>25</a:t>
            </a:fld>
            <a:endParaRPr lang="en-US" altLang="en-US"/>
          </a:p>
        </p:txBody>
      </p:sp>
      <p:sp>
        <p:nvSpPr>
          <p:cNvPr id="278530" name="Rectangle 2"/>
          <p:cNvSpPr>
            <a:spLocks noGrp="1" noRot="1" noChangeAspect="1" noChangeArrowheads="1" noTextEdit="1"/>
          </p:cNvSpPr>
          <p:nvPr>
            <p:ph type="sldImg"/>
          </p:nvPr>
        </p:nvSpPr>
        <p:spPr>
          <a:ln/>
        </p:spPr>
      </p:sp>
      <p:sp>
        <p:nvSpPr>
          <p:cNvPr id="2785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424424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8F9B4F2-9087-46DC-A852-9B7112345CC1}" type="slidenum">
              <a:rPr lang="en-US" altLang="en-US"/>
              <a:pPr/>
              <a:t>26</a:t>
            </a:fld>
            <a:endParaRPr lang="en-US" altLang="en-US"/>
          </a:p>
        </p:txBody>
      </p:sp>
      <p:sp>
        <p:nvSpPr>
          <p:cNvPr id="279554" name="Rectangle 2"/>
          <p:cNvSpPr>
            <a:spLocks noGrp="1" noRot="1" noChangeAspect="1" noChangeArrowheads="1" noTextEdit="1"/>
          </p:cNvSpPr>
          <p:nvPr>
            <p:ph type="sldImg"/>
          </p:nvPr>
        </p:nvSpPr>
        <p:spPr>
          <a:ln/>
        </p:spPr>
      </p:sp>
      <p:sp>
        <p:nvSpPr>
          <p:cNvPr id="2795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6232178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6708C35-071B-4BD5-8219-30D166537BFE}" type="slidenum">
              <a:rPr lang="en-US" altLang="en-US"/>
              <a:pPr/>
              <a:t>27</a:t>
            </a:fld>
            <a:endParaRPr lang="en-US" altLang="en-US"/>
          </a:p>
        </p:txBody>
      </p:sp>
      <p:sp>
        <p:nvSpPr>
          <p:cNvPr id="280578" name="Rectangle 2"/>
          <p:cNvSpPr>
            <a:spLocks noGrp="1" noRot="1" noChangeAspect="1" noChangeArrowheads="1" noTextEdit="1"/>
          </p:cNvSpPr>
          <p:nvPr>
            <p:ph type="sldImg"/>
          </p:nvPr>
        </p:nvSpPr>
        <p:spPr>
          <a:ln/>
        </p:spPr>
      </p:sp>
      <p:sp>
        <p:nvSpPr>
          <p:cNvPr id="280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8104631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71D81A-4F9E-4EED-A073-50CA9A995B8D}" type="slidenum">
              <a:rPr lang="en-US" altLang="en-US"/>
              <a:pPr/>
              <a:t>28</a:t>
            </a:fld>
            <a:endParaRPr lang="en-US" altLang="en-US"/>
          </a:p>
        </p:txBody>
      </p:sp>
      <p:sp>
        <p:nvSpPr>
          <p:cNvPr id="281602" name="Rectangle 2"/>
          <p:cNvSpPr>
            <a:spLocks noGrp="1" noRot="1" noChangeAspect="1" noChangeArrowheads="1" noTextEdit="1"/>
          </p:cNvSpPr>
          <p:nvPr>
            <p:ph type="sldImg"/>
          </p:nvPr>
        </p:nvSpPr>
        <p:spPr>
          <a:ln/>
        </p:spPr>
      </p:sp>
      <p:sp>
        <p:nvSpPr>
          <p:cNvPr id="2816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5533060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9367D0-CDC6-4AF6-9C6E-A0960C033C01}" type="slidenum">
              <a:rPr lang="en-US" altLang="en-US"/>
              <a:pPr/>
              <a:t>29</a:t>
            </a:fld>
            <a:endParaRPr lang="en-US" altLang="en-US"/>
          </a:p>
        </p:txBody>
      </p:sp>
      <p:sp>
        <p:nvSpPr>
          <p:cNvPr id="282626" name="Rectangle 2"/>
          <p:cNvSpPr>
            <a:spLocks noGrp="1" noRot="1" noChangeAspect="1" noChangeArrowheads="1" noTextEdit="1"/>
          </p:cNvSpPr>
          <p:nvPr>
            <p:ph type="sldImg"/>
          </p:nvPr>
        </p:nvSpPr>
        <p:spPr>
          <a:ln/>
        </p:spPr>
      </p:sp>
      <p:sp>
        <p:nvSpPr>
          <p:cNvPr id="2826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919248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1E5D35-F72C-44F3-88CA-3977859DA042}" type="slidenum">
              <a:rPr lang="en-US" altLang="en-US"/>
              <a:pPr/>
              <a:t>3</a:t>
            </a:fld>
            <a:endParaRPr lang="en-US" altLang="en-US"/>
          </a:p>
        </p:txBody>
      </p:sp>
      <p:sp>
        <p:nvSpPr>
          <p:cNvPr id="256002" name="Rectangle 2"/>
          <p:cNvSpPr>
            <a:spLocks noGrp="1" noRot="1" noChangeAspec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663961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FC5514-B2AF-4BB8-8FBF-B41E2DF1364D}" type="slidenum">
              <a:rPr lang="en-US" altLang="en-US"/>
              <a:pPr/>
              <a:t>30</a:t>
            </a:fld>
            <a:endParaRPr lang="en-US" altLang="en-US"/>
          </a:p>
        </p:txBody>
      </p:sp>
      <p:sp>
        <p:nvSpPr>
          <p:cNvPr id="283650" name="Rectangle 2"/>
          <p:cNvSpPr>
            <a:spLocks noGrp="1" noRot="1" noChangeAspect="1" noChangeArrowheads="1" noTextEdit="1"/>
          </p:cNvSpPr>
          <p:nvPr>
            <p:ph type="sldImg"/>
          </p:nvPr>
        </p:nvSpPr>
        <p:spPr>
          <a:ln/>
        </p:spPr>
      </p:sp>
      <p:sp>
        <p:nvSpPr>
          <p:cNvPr id="2836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2695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8E08CF-28A0-4102-BD65-CFC1BC30B66B}" type="slidenum">
              <a:rPr lang="en-US" altLang="en-US"/>
              <a:pPr/>
              <a:t>31</a:t>
            </a:fld>
            <a:endParaRPr lang="en-US" altLang="en-US"/>
          </a:p>
        </p:txBody>
      </p:sp>
      <p:sp>
        <p:nvSpPr>
          <p:cNvPr id="284674" name="Rectangle 2"/>
          <p:cNvSpPr>
            <a:spLocks noGrp="1" noRot="1" noChangeAspect="1" noChangeArrowheads="1" noTextEdit="1"/>
          </p:cNvSpPr>
          <p:nvPr>
            <p:ph type="sldImg"/>
          </p:nvPr>
        </p:nvSpPr>
        <p:spPr>
          <a:ln/>
        </p:spPr>
      </p:sp>
      <p:sp>
        <p:nvSpPr>
          <p:cNvPr id="2846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6663082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F7A8726-D587-493E-9BE6-0765255891FD}" type="slidenum">
              <a:rPr lang="en-US" altLang="en-US"/>
              <a:pPr/>
              <a:t>32</a:t>
            </a:fld>
            <a:endParaRPr lang="en-US" altLang="en-US"/>
          </a:p>
        </p:txBody>
      </p:sp>
      <p:sp>
        <p:nvSpPr>
          <p:cNvPr id="285698" name="Rectangle 2"/>
          <p:cNvSpPr>
            <a:spLocks noGrp="1" noRot="1" noChangeAspect="1" noChangeArrowheads="1" noTextEdit="1"/>
          </p:cNvSpPr>
          <p:nvPr>
            <p:ph type="sldImg"/>
          </p:nvPr>
        </p:nvSpPr>
        <p:spPr>
          <a:ln/>
        </p:spPr>
      </p:sp>
      <p:sp>
        <p:nvSpPr>
          <p:cNvPr id="2856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0816284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8B6622-A881-4577-8CC8-28766AB08297}" type="slidenum">
              <a:rPr lang="en-US" altLang="en-US"/>
              <a:pPr/>
              <a:t>33</a:t>
            </a:fld>
            <a:endParaRPr lang="en-US" alt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43639053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D94997-AD9B-4432-9099-B7C8D17B0F8E}" type="slidenum">
              <a:rPr lang="en-US" altLang="en-US"/>
              <a:pPr/>
              <a:t>34</a:t>
            </a:fld>
            <a:endParaRPr lang="en-US" altLang="en-US"/>
          </a:p>
        </p:txBody>
      </p:sp>
      <p:sp>
        <p:nvSpPr>
          <p:cNvPr id="287746" name="Rectangle 2"/>
          <p:cNvSpPr>
            <a:spLocks noGrp="1" noRot="1" noChangeAspect="1" noChangeArrowheads="1" noTextEdit="1"/>
          </p:cNvSpPr>
          <p:nvPr>
            <p:ph type="sldImg"/>
          </p:nvPr>
        </p:nvSpPr>
        <p:spPr>
          <a:ln/>
        </p:spPr>
      </p:sp>
      <p:sp>
        <p:nvSpPr>
          <p:cNvPr id="2877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162963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79992B-0A61-41B5-BEA0-683EF6A216B6}" type="slidenum">
              <a:rPr lang="en-US" altLang="en-US"/>
              <a:pPr/>
              <a:t>35</a:t>
            </a:fld>
            <a:endParaRPr lang="en-US" altLang="en-US"/>
          </a:p>
        </p:txBody>
      </p:sp>
      <p:sp>
        <p:nvSpPr>
          <p:cNvPr id="288770" name="Rectangle 2"/>
          <p:cNvSpPr>
            <a:spLocks noGrp="1" noRot="1" noChangeAspect="1" noChangeArrowheads="1" noTextEdit="1"/>
          </p:cNvSpPr>
          <p:nvPr>
            <p:ph type="sldImg"/>
          </p:nvPr>
        </p:nvSpPr>
        <p:spPr>
          <a:ln/>
        </p:spPr>
      </p:sp>
      <p:sp>
        <p:nvSpPr>
          <p:cNvPr id="28877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7591738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24956A-9529-466B-9F80-05992F03A691}" type="slidenum">
              <a:rPr lang="en-US" altLang="en-US"/>
              <a:pPr/>
              <a:t>36</a:t>
            </a:fld>
            <a:endParaRPr lang="en-US" alt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15446721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5C17B3-373B-4D5A-A51B-A4CA3D0A4A67}" type="slidenum">
              <a:rPr lang="en-US" altLang="en-US"/>
              <a:pPr/>
              <a:t>37</a:t>
            </a:fld>
            <a:endParaRPr lang="en-US" altLang="en-US"/>
          </a:p>
        </p:txBody>
      </p:sp>
      <p:sp>
        <p:nvSpPr>
          <p:cNvPr id="290818" name="Rectangle 2"/>
          <p:cNvSpPr>
            <a:spLocks noGrp="1" noRot="1" noChangeAspect="1" noChangeArrowheads="1" noTextEdit="1"/>
          </p:cNvSpPr>
          <p:nvPr>
            <p:ph type="sldImg"/>
          </p:nvPr>
        </p:nvSpPr>
        <p:spPr>
          <a:ln/>
        </p:spPr>
      </p:sp>
      <p:sp>
        <p:nvSpPr>
          <p:cNvPr id="29081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81622247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FDD8CFA-A554-4C6B-97A8-BCB86FF39116}" type="slidenum">
              <a:rPr lang="en-US" altLang="en-US"/>
              <a:pPr/>
              <a:t>38</a:t>
            </a:fld>
            <a:endParaRPr lang="en-US" altLang="en-US"/>
          </a:p>
        </p:txBody>
      </p:sp>
      <p:sp>
        <p:nvSpPr>
          <p:cNvPr id="291842" name="Rectangle 2"/>
          <p:cNvSpPr>
            <a:spLocks noGrp="1" noRot="1" noChangeAspect="1" noChangeArrowheads="1" noTextEdit="1"/>
          </p:cNvSpPr>
          <p:nvPr>
            <p:ph type="sldImg"/>
          </p:nvPr>
        </p:nvSpPr>
        <p:spPr>
          <a:ln/>
        </p:spPr>
      </p:sp>
      <p:sp>
        <p:nvSpPr>
          <p:cNvPr id="29184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22671246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D91D53-BC93-464B-A900-860702C6ABC3}" type="slidenum">
              <a:rPr lang="en-US" altLang="en-US"/>
              <a:pPr/>
              <a:t>39</a:t>
            </a:fld>
            <a:endParaRPr lang="en-US" altLang="en-US"/>
          </a:p>
        </p:txBody>
      </p:sp>
      <p:sp>
        <p:nvSpPr>
          <p:cNvPr id="292866" name="Rectangle 2"/>
          <p:cNvSpPr>
            <a:spLocks noGrp="1" noRot="1" noChangeAspect="1" noChangeArrowheads="1" noTextEdit="1"/>
          </p:cNvSpPr>
          <p:nvPr>
            <p:ph type="sldImg"/>
          </p:nvPr>
        </p:nvSpPr>
        <p:spPr>
          <a:ln/>
        </p:spPr>
      </p:sp>
      <p:sp>
        <p:nvSpPr>
          <p:cNvPr id="29286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326634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481ADC-9EAA-42C8-814A-23628CD2F2A6}" type="slidenum">
              <a:rPr lang="en-US" altLang="en-US"/>
              <a:pPr/>
              <a:t>4</a:t>
            </a:fld>
            <a:endParaRPr lang="en-US" altLang="en-US"/>
          </a:p>
        </p:txBody>
      </p:sp>
      <p:sp>
        <p:nvSpPr>
          <p:cNvPr id="257026" name="Rectangle 2"/>
          <p:cNvSpPr>
            <a:spLocks noGrp="1" noRot="1" noChangeAspect="1" noChangeArrowheads="1" noTextEdit="1"/>
          </p:cNvSpPr>
          <p:nvPr>
            <p:ph type="sldImg"/>
          </p:nvPr>
        </p:nvSpPr>
        <p:spPr>
          <a:ln/>
        </p:spPr>
      </p:sp>
      <p:sp>
        <p:nvSpPr>
          <p:cNvPr id="25702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7127046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BA6943-10D7-4F7F-9F47-9E8F693D5276}" type="slidenum">
              <a:rPr lang="en-US" altLang="en-US"/>
              <a:pPr/>
              <a:t>40</a:t>
            </a:fld>
            <a:endParaRPr lang="en-US" alt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98122468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70392E-1DDF-4615-9C08-E822896DB122}" type="slidenum">
              <a:rPr lang="en-US" altLang="en-US"/>
              <a:pPr/>
              <a:t>41</a:t>
            </a:fld>
            <a:endParaRPr lang="en-US" altLang="en-US"/>
          </a:p>
        </p:txBody>
      </p:sp>
      <p:sp>
        <p:nvSpPr>
          <p:cNvPr id="294914" name="Rectangle 2"/>
          <p:cNvSpPr>
            <a:spLocks noGrp="1" noRot="1" noChangeAspect="1" noChangeArrowheads="1" noTextEdit="1"/>
          </p:cNvSpPr>
          <p:nvPr>
            <p:ph type="sldImg"/>
          </p:nvPr>
        </p:nvSpPr>
        <p:spPr>
          <a:ln/>
        </p:spPr>
      </p:sp>
      <p:sp>
        <p:nvSpPr>
          <p:cNvPr id="29491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36859272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35854D0-80C4-4111-9046-2EAF2C813462}" type="slidenum">
              <a:rPr lang="en-US" altLang="en-US"/>
              <a:pPr/>
              <a:t>42</a:t>
            </a:fld>
            <a:endParaRPr lang="en-US" alt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201867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33BBF0-0091-4920-A367-1C8E2A347D13}" type="slidenum">
              <a:rPr lang="en-US" altLang="en-US"/>
              <a:pPr/>
              <a:t>43</a:t>
            </a:fld>
            <a:endParaRPr lang="en-US" altLang="en-US"/>
          </a:p>
        </p:txBody>
      </p:sp>
      <p:sp>
        <p:nvSpPr>
          <p:cNvPr id="296962" name="Rectangle 2"/>
          <p:cNvSpPr>
            <a:spLocks noGrp="1" noRot="1" noChangeAspect="1" noChangeArrowheads="1" noTextEdit="1"/>
          </p:cNvSpPr>
          <p:nvPr>
            <p:ph type="sldImg"/>
          </p:nvPr>
        </p:nvSpPr>
        <p:spPr>
          <a:ln/>
        </p:spPr>
      </p:sp>
      <p:sp>
        <p:nvSpPr>
          <p:cNvPr id="29696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41000060"/>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85F86F-6A91-4571-BD94-6E2523EA6AC7}" type="slidenum">
              <a:rPr lang="en-US" altLang="en-US"/>
              <a:pPr/>
              <a:t>44</a:t>
            </a:fld>
            <a:endParaRPr lang="en-US" altLang="en-US"/>
          </a:p>
        </p:txBody>
      </p:sp>
      <p:sp>
        <p:nvSpPr>
          <p:cNvPr id="297986" name="Rectangle 2"/>
          <p:cNvSpPr>
            <a:spLocks noGrp="1" noRot="1" noChangeAspect="1" noChangeArrowheads="1" noTextEdit="1"/>
          </p:cNvSpPr>
          <p:nvPr>
            <p:ph type="sldImg"/>
          </p:nvPr>
        </p:nvSpPr>
        <p:spPr>
          <a:ln/>
        </p:spPr>
      </p:sp>
      <p:sp>
        <p:nvSpPr>
          <p:cNvPr id="29798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80322797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48A0AC3-82E4-47D8-96B1-B031B9A99F24}" type="slidenum">
              <a:rPr lang="en-US" altLang="en-US"/>
              <a:pPr/>
              <a:t>45</a:t>
            </a:fld>
            <a:endParaRPr lang="en-US" altLang="en-US"/>
          </a:p>
        </p:txBody>
      </p:sp>
      <p:sp>
        <p:nvSpPr>
          <p:cNvPr id="299010" name="Rectangle 2"/>
          <p:cNvSpPr>
            <a:spLocks noGrp="1" noRot="1" noChangeAspect="1" noChangeArrowheads="1" noTextEdit="1"/>
          </p:cNvSpPr>
          <p:nvPr>
            <p:ph type="sldImg"/>
          </p:nvPr>
        </p:nvSpPr>
        <p:spPr>
          <a:ln/>
        </p:spPr>
      </p:sp>
      <p:sp>
        <p:nvSpPr>
          <p:cNvPr id="29901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443063154"/>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F875086-BE03-4931-90B6-3E3F92B325B0}" type="slidenum">
              <a:rPr lang="en-US" altLang="en-US"/>
              <a:pPr/>
              <a:t>46</a:t>
            </a:fld>
            <a:endParaRPr lang="en-US" altLang="en-US"/>
          </a:p>
        </p:txBody>
      </p:sp>
      <p:sp>
        <p:nvSpPr>
          <p:cNvPr id="300034" name="Rectangle 2"/>
          <p:cNvSpPr>
            <a:spLocks noGrp="1" noRot="1" noChangeAspect="1" noChangeArrowheads="1" noTextEdit="1"/>
          </p:cNvSpPr>
          <p:nvPr>
            <p:ph type="sldImg"/>
          </p:nvPr>
        </p:nvSpPr>
        <p:spPr>
          <a:ln/>
        </p:spPr>
      </p:sp>
      <p:sp>
        <p:nvSpPr>
          <p:cNvPr id="30003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51989613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367195-6E86-48F4-8907-A0462AFAB7AD}" type="slidenum">
              <a:rPr lang="en-US" altLang="en-US"/>
              <a:pPr/>
              <a:t>47</a:t>
            </a:fld>
            <a:endParaRPr lang="en-US" altLang="en-US"/>
          </a:p>
        </p:txBody>
      </p:sp>
      <p:sp>
        <p:nvSpPr>
          <p:cNvPr id="301058" name="Rectangle 2"/>
          <p:cNvSpPr>
            <a:spLocks noGrp="1" noRot="1" noChangeAspect="1" noChangeArrowheads="1" noTextEdit="1"/>
          </p:cNvSpPr>
          <p:nvPr>
            <p:ph type="sldImg"/>
          </p:nvPr>
        </p:nvSpPr>
        <p:spPr>
          <a:ln/>
        </p:spPr>
      </p:sp>
      <p:sp>
        <p:nvSpPr>
          <p:cNvPr id="30105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68149756"/>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2E3F5F-77FD-47C3-AA19-5D3BAEDAC1DD}" type="slidenum">
              <a:rPr lang="en-US" altLang="en-US"/>
              <a:pPr/>
              <a:t>48</a:t>
            </a:fld>
            <a:endParaRPr lang="en-US" alt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95782691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ED7168-E5AB-4F4F-8B19-E51C4FA5A4A1}" type="slidenum">
              <a:rPr lang="en-US" altLang="en-US"/>
              <a:pPr/>
              <a:t>49</a:t>
            </a:fld>
            <a:endParaRPr lang="en-US" altLang="en-US"/>
          </a:p>
        </p:txBody>
      </p:sp>
      <p:sp>
        <p:nvSpPr>
          <p:cNvPr id="303106" name="Rectangle 2"/>
          <p:cNvSpPr>
            <a:spLocks noGrp="1" noRot="1" noChangeAspect="1" noChangeArrowheads="1" noTextEdit="1"/>
          </p:cNvSpPr>
          <p:nvPr>
            <p:ph type="sldImg"/>
          </p:nvPr>
        </p:nvSpPr>
        <p:spPr>
          <a:ln/>
        </p:spPr>
      </p:sp>
      <p:sp>
        <p:nvSpPr>
          <p:cNvPr id="30310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919365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11C605-F673-4809-80BF-30B1750E13DD}" type="slidenum">
              <a:rPr lang="en-US" altLang="en-US"/>
              <a:pPr/>
              <a:t>5</a:t>
            </a:fld>
            <a:endParaRPr lang="en-US" altLang="en-US"/>
          </a:p>
        </p:txBody>
      </p:sp>
      <p:sp>
        <p:nvSpPr>
          <p:cNvPr id="258050" name="Rectangle 2"/>
          <p:cNvSpPr>
            <a:spLocks noGrp="1" noRot="1" noChangeAspec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297682011"/>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692DD0-45C6-4EDF-A5F7-DE9218720D9D}" type="slidenum">
              <a:rPr lang="en-US" altLang="en-US"/>
              <a:pPr/>
              <a:t>50</a:t>
            </a:fld>
            <a:endParaRPr lang="en-US" alt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188819916"/>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19D6A02-9A54-415A-A7F3-A469DCEF6A58}" type="slidenum">
              <a:rPr lang="en-US" altLang="en-US"/>
              <a:pPr/>
              <a:t>51</a:t>
            </a:fld>
            <a:endParaRPr lang="en-US" altLang="en-US"/>
          </a:p>
        </p:txBody>
      </p:sp>
      <p:sp>
        <p:nvSpPr>
          <p:cNvPr id="305154" name="Rectangle 2"/>
          <p:cNvSpPr>
            <a:spLocks noGrp="1" noRot="1" noChangeAspect="1" noChangeArrowheads="1" noTextEdit="1"/>
          </p:cNvSpPr>
          <p:nvPr>
            <p:ph type="sldImg"/>
          </p:nvPr>
        </p:nvSpPr>
        <p:spPr>
          <a:ln/>
        </p:spPr>
      </p:sp>
      <p:sp>
        <p:nvSpPr>
          <p:cNvPr id="30515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348973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64ABCD-12D2-4A56-BEEB-7C94BCCD7546}" type="slidenum">
              <a:rPr lang="en-US" altLang="en-US"/>
              <a:pPr/>
              <a:t>6</a:t>
            </a:fld>
            <a:endParaRPr lang="en-US" altLang="en-US"/>
          </a:p>
        </p:txBody>
      </p:sp>
      <p:sp>
        <p:nvSpPr>
          <p:cNvPr id="259074" name="Rectangle 2"/>
          <p:cNvSpPr>
            <a:spLocks noGrp="1" noRot="1" noChangeAspect="1" noChangeArrowheads="1" noTextEdit="1"/>
          </p:cNvSpPr>
          <p:nvPr>
            <p:ph type="sldImg"/>
          </p:nvPr>
        </p:nvSpPr>
        <p:spPr>
          <a:ln/>
        </p:spPr>
      </p:sp>
      <p:sp>
        <p:nvSpPr>
          <p:cNvPr id="259075"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26089115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1DE34C9-3F89-4A7C-9D81-1259267F0864}" type="slidenum">
              <a:rPr lang="en-US" altLang="en-US"/>
              <a:pPr/>
              <a:t>7</a:t>
            </a:fld>
            <a:endParaRPr lang="en-US" altLang="en-US"/>
          </a:p>
        </p:txBody>
      </p:sp>
      <p:sp>
        <p:nvSpPr>
          <p:cNvPr id="260098" name="Rectangle 2"/>
          <p:cNvSpPr>
            <a:spLocks noGrp="1" noRot="1" noChangeAspec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7118634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A8A27A-69A4-4198-B07F-D25F37403BC5}" type="slidenum">
              <a:rPr lang="en-US" altLang="en-US"/>
              <a:pPr/>
              <a:t>8</a:t>
            </a:fld>
            <a:endParaRPr lang="en-US" altLang="en-US"/>
          </a:p>
        </p:txBody>
      </p:sp>
      <p:sp>
        <p:nvSpPr>
          <p:cNvPr id="261122" name="Rectangle 2"/>
          <p:cNvSpPr>
            <a:spLocks noGrp="1" noRot="1" noChangeAspect="1" noChangeArrowheads="1" noTextEdit="1"/>
          </p:cNvSpPr>
          <p:nvPr>
            <p:ph type="sldImg"/>
          </p:nvPr>
        </p:nvSpPr>
        <p:spPr>
          <a:ln/>
        </p:spPr>
      </p:sp>
      <p:sp>
        <p:nvSpPr>
          <p:cNvPr id="261123"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0251560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B75B8A-171D-4B9C-8FD2-9C5818139A2C}" type="slidenum">
              <a:rPr lang="en-US" altLang="en-US"/>
              <a:pPr/>
              <a:t>9</a:t>
            </a:fld>
            <a:endParaRPr lang="en-US" altLang="en-US"/>
          </a:p>
        </p:txBody>
      </p:sp>
      <p:sp>
        <p:nvSpPr>
          <p:cNvPr id="262146" name="Rectangle 2"/>
          <p:cNvSpPr>
            <a:spLocks noGrp="1" noRot="1" noChangeAspect="1" noChangeArrowheads="1" noTextEdit="1"/>
          </p:cNvSpPr>
          <p:nvPr>
            <p:ph type="sldImg"/>
          </p:nvPr>
        </p:nvSpPr>
        <p:spPr>
          <a:ln/>
        </p:spPr>
      </p:sp>
      <p:sp>
        <p:nvSpPr>
          <p:cNvPr id="262147"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3932499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3156526-0F1C-440F-87A9-61822F2C82C2}" type="slidenum">
              <a:rPr lang="en-US" altLang="en-US"/>
              <a:pPr/>
              <a:t>‹#›</a:t>
            </a:fld>
            <a:endParaRPr lang="en-US" altLang="en-US"/>
          </a:p>
        </p:txBody>
      </p:sp>
    </p:spTree>
    <p:extLst>
      <p:ext uri="{BB962C8B-B14F-4D97-AF65-F5344CB8AC3E}">
        <p14:creationId xmlns:p14="http://schemas.microsoft.com/office/powerpoint/2010/main" val="3240149976"/>
      </p:ext>
    </p:extLst>
  </p:cSld>
  <p:clrMapOvr>
    <a:masterClrMapping/>
  </p:clrMapOvr>
  <p:transition>
    <p:zo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426F562-1B3D-40A6-B950-BB85A6D492B0}" type="slidenum">
              <a:rPr lang="en-US" altLang="en-US"/>
              <a:pPr/>
              <a:t>‹#›</a:t>
            </a:fld>
            <a:endParaRPr lang="en-US" altLang="en-US"/>
          </a:p>
        </p:txBody>
      </p:sp>
    </p:spTree>
    <p:extLst>
      <p:ext uri="{BB962C8B-B14F-4D97-AF65-F5344CB8AC3E}">
        <p14:creationId xmlns:p14="http://schemas.microsoft.com/office/powerpoint/2010/main" val="2954065235"/>
      </p:ext>
    </p:extLst>
  </p:cSld>
  <p:clrMapOvr>
    <a:masterClrMapping/>
  </p:clrMapOvr>
  <p:transition>
    <p:zo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604C523B-5805-4882-81E6-5178CEBA5A12}" type="slidenum">
              <a:rPr lang="en-US" altLang="en-US"/>
              <a:pPr/>
              <a:t>‹#›</a:t>
            </a:fld>
            <a:endParaRPr lang="en-US" altLang="en-US"/>
          </a:p>
        </p:txBody>
      </p:sp>
    </p:spTree>
    <p:extLst>
      <p:ext uri="{BB962C8B-B14F-4D97-AF65-F5344CB8AC3E}">
        <p14:creationId xmlns:p14="http://schemas.microsoft.com/office/powerpoint/2010/main" val="320484314"/>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6168B6E-E78F-427B-8817-42BAA17CED4F}" type="slidenum">
              <a:rPr lang="en-US" altLang="en-US"/>
              <a:pPr/>
              <a:t>‹#›</a:t>
            </a:fld>
            <a:endParaRPr lang="en-US" altLang="en-US"/>
          </a:p>
        </p:txBody>
      </p:sp>
    </p:spTree>
    <p:extLst>
      <p:ext uri="{BB962C8B-B14F-4D97-AF65-F5344CB8AC3E}">
        <p14:creationId xmlns:p14="http://schemas.microsoft.com/office/powerpoint/2010/main" val="1029523056"/>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663B94D-A6ED-452F-BF70-79C899D11392}" type="slidenum">
              <a:rPr lang="en-US" altLang="en-US"/>
              <a:pPr/>
              <a:t>‹#›</a:t>
            </a:fld>
            <a:endParaRPr lang="en-US" altLang="en-US"/>
          </a:p>
        </p:txBody>
      </p:sp>
    </p:spTree>
    <p:extLst>
      <p:ext uri="{BB962C8B-B14F-4D97-AF65-F5344CB8AC3E}">
        <p14:creationId xmlns:p14="http://schemas.microsoft.com/office/powerpoint/2010/main" val="636600701"/>
      </p:ext>
    </p:extLst>
  </p:cSld>
  <p:clrMapOvr>
    <a:masterClrMapping/>
  </p:clrMapOvr>
  <p:transition>
    <p:zo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7CFA73F-0F63-40FC-819B-A8CC82E43E38}" type="slidenum">
              <a:rPr lang="en-US" altLang="en-US"/>
              <a:pPr/>
              <a:t>‹#›</a:t>
            </a:fld>
            <a:endParaRPr lang="en-US" altLang="en-US"/>
          </a:p>
        </p:txBody>
      </p:sp>
    </p:spTree>
    <p:extLst>
      <p:ext uri="{BB962C8B-B14F-4D97-AF65-F5344CB8AC3E}">
        <p14:creationId xmlns:p14="http://schemas.microsoft.com/office/powerpoint/2010/main" val="4009346246"/>
      </p:ext>
    </p:extLst>
  </p:cSld>
  <p:clrMapOvr>
    <a:masterClrMapping/>
  </p:clrMapOvr>
  <p:transition>
    <p:zo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BF733AAA-8A90-4ADC-9E93-9633F01F3895}" type="slidenum">
              <a:rPr lang="en-US" altLang="en-US"/>
              <a:pPr/>
              <a:t>‹#›</a:t>
            </a:fld>
            <a:endParaRPr lang="en-US" altLang="en-US"/>
          </a:p>
        </p:txBody>
      </p:sp>
    </p:spTree>
    <p:extLst>
      <p:ext uri="{BB962C8B-B14F-4D97-AF65-F5344CB8AC3E}">
        <p14:creationId xmlns:p14="http://schemas.microsoft.com/office/powerpoint/2010/main" val="2787745591"/>
      </p:ext>
    </p:extLst>
  </p:cSld>
  <p:clrMapOvr>
    <a:masterClrMapping/>
  </p:clrMapOvr>
  <p:transition>
    <p:zo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94C0102E-1592-4E1C-A30D-E42E8F6FDB15}" type="slidenum">
              <a:rPr lang="en-US" altLang="en-US"/>
              <a:pPr/>
              <a:t>‹#›</a:t>
            </a:fld>
            <a:endParaRPr lang="en-US" altLang="en-US"/>
          </a:p>
        </p:txBody>
      </p:sp>
    </p:spTree>
    <p:extLst>
      <p:ext uri="{BB962C8B-B14F-4D97-AF65-F5344CB8AC3E}">
        <p14:creationId xmlns:p14="http://schemas.microsoft.com/office/powerpoint/2010/main" val="1264747801"/>
      </p:ext>
    </p:extLst>
  </p:cSld>
  <p:clrMapOvr>
    <a:masterClrMapping/>
  </p:clrMapOvr>
  <p:transition>
    <p:zo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AC4FD69F-2403-49F8-AAD9-665EB7FC4394}" type="slidenum">
              <a:rPr lang="en-US" altLang="en-US"/>
              <a:pPr/>
              <a:t>‹#›</a:t>
            </a:fld>
            <a:endParaRPr lang="en-US" altLang="en-US"/>
          </a:p>
        </p:txBody>
      </p:sp>
    </p:spTree>
    <p:extLst>
      <p:ext uri="{BB962C8B-B14F-4D97-AF65-F5344CB8AC3E}">
        <p14:creationId xmlns:p14="http://schemas.microsoft.com/office/powerpoint/2010/main" val="4036538939"/>
      </p:ext>
    </p:extLst>
  </p:cSld>
  <p:clrMapOvr>
    <a:masterClrMapping/>
  </p:clrMapOvr>
  <p:transition>
    <p:zo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44A8635-0E92-4011-A75E-3BF1D612A156}" type="slidenum">
              <a:rPr lang="en-US" altLang="en-US"/>
              <a:pPr/>
              <a:t>‹#›</a:t>
            </a:fld>
            <a:endParaRPr lang="en-US" altLang="en-US"/>
          </a:p>
        </p:txBody>
      </p:sp>
    </p:spTree>
    <p:extLst>
      <p:ext uri="{BB962C8B-B14F-4D97-AF65-F5344CB8AC3E}">
        <p14:creationId xmlns:p14="http://schemas.microsoft.com/office/powerpoint/2010/main" val="3210458047"/>
      </p:ext>
    </p:extLst>
  </p:cSld>
  <p:clrMapOvr>
    <a:masterClrMapping/>
  </p:clrMapOvr>
  <p:transition>
    <p:zo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18B8947F-C762-452A-9294-B664360B2DDB}" type="slidenum">
              <a:rPr lang="en-US" altLang="en-US"/>
              <a:pPr/>
              <a:t>‹#›</a:t>
            </a:fld>
            <a:endParaRPr lang="en-US" altLang="en-US"/>
          </a:p>
        </p:txBody>
      </p:sp>
    </p:spTree>
    <p:extLst>
      <p:ext uri="{BB962C8B-B14F-4D97-AF65-F5344CB8AC3E}">
        <p14:creationId xmlns:p14="http://schemas.microsoft.com/office/powerpoint/2010/main" val="2240553791"/>
      </p:ext>
    </p:extLst>
  </p:cSld>
  <p:clrMapOvr>
    <a:masterClrMapping/>
  </p:clrMapOvr>
  <p:transition>
    <p:zo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66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en-US"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7F6C78E-6779-485C-B903-70D07BEC35E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zoom/>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14.xml"/><Relationship Id="rId13" Type="http://schemas.openxmlformats.org/officeDocument/2006/relationships/slide" Target="slide24.xml"/><Relationship Id="rId18" Type="http://schemas.openxmlformats.org/officeDocument/2006/relationships/slide" Target="slide34.xml"/><Relationship Id="rId26" Type="http://schemas.openxmlformats.org/officeDocument/2006/relationships/slide" Target="slide50.xml"/><Relationship Id="rId3" Type="http://schemas.openxmlformats.org/officeDocument/2006/relationships/slide" Target="slide4.xml"/><Relationship Id="rId21" Type="http://schemas.openxmlformats.org/officeDocument/2006/relationships/slide" Target="slide40.xml"/><Relationship Id="rId7" Type="http://schemas.openxmlformats.org/officeDocument/2006/relationships/slide" Target="slide12.xml"/><Relationship Id="rId12" Type="http://schemas.openxmlformats.org/officeDocument/2006/relationships/slide" Target="slide22.xml"/><Relationship Id="rId17" Type="http://schemas.openxmlformats.org/officeDocument/2006/relationships/slide" Target="slide32.xml"/><Relationship Id="rId25" Type="http://schemas.openxmlformats.org/officeDocument/2006/relationships/slide" Target="slide48.xml"/><Relationship Id="rId2" Type="http://schemas.openxmlformats.org/officeDocument/2006/relationships/notesSlide" Target="../notesSlides/notesSlide1.xml"/><Relationship Id="rId16" Type="http://schemas.openxmlformats.org/officeDocument/2006/relationships/slide" Target="slide30.xml"/><Relationship Id="rId20" Type="http://schemas.openxmlformats.org/officeDocument/2006/relationships/slide" Target="slide38.xml"/><Relationship Id="rId1" Type="http://schemas.openxmlformats.org/officeDocument/2006/relationships/slideLayout" Target="../slideLayouts/slideLayout7.xml"/><Relationship Id="rId6" Type="http://schemas.openxmlformats.org/officeDocument/2006/relationships/slide" Target="slide10.xml"/><Relationship Id="rId11" Type="http://schemas.openxmlformats.org/officeDocument/2006/relationships/slide" Target="slide20.xml"/><Relationship Id="rId24" Type="http://schemas.openxmlformats.org/officeDocument/2006/relationships/slide" Target="slide46.xml"/><Relationship Id="rId5" Type="http://schemas.openxmlformats.org/officeDocument/2006/relationships/slide" Target="slide8.xml"/><Relationship Id="rId15" Type="http://schemas.openxmlformats.org/officeDocument/2006/relationships/slide" Target="slide28.xml"/><Relationship Id="rId23" Type="http://schemas.openxmlformats.org/officeDocument/2006/relationships/slide" Target="slide44.xml"/><Relationship Id="rId10" Type="http://schemas.openxmlformats.org/officeDocument/2006/relationships/slide" Target="slide18.xml"/><Relationship Id="rId19" Type="http://schemas.openxmlformats.org/officeDocument/2006/relationships/slide" Target="slide36.xml"/><Relationship Id="rId4" Type="http://schemas.openxmlformats.org/officeDocument/2006/relationships/slide" Target="slide6.xml"/><Relationship Id="rId9" Type="http://schemas.openxmlformats.org/officeDocument/2006/relationships/slide" Target="slide16.xml"/><Relationship Id="rId14" Type="http://schemas.openxmlformats.org/officeDocument/2006/relationships/slide" Target="slide26.xml"/><Relationship Id="rId22" Type="http://schemas.openxmlformats.org/officeDocument/2006/relationships/slide" Target="slide42.xml"/><Relationship Id="rId27" Type="http://schemas.openxmlformats.org/officeDocument/2006/relationships/slide" Target="slide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1.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4.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notesSlide" Target="../notesSlides/notesSlide50.xml"/><Relationship Id="rId1" Type="http://schemas.openxmlformats.org/officeDocument/2006/relationships/slideLayout" Target="../slideLayouts/slideLayout6.xml"/><Relationship Id="rId6" Type="http://schemas.openxmlformats.org/officeDocument/2006/relationships/image" Target="../media/image16.gif"/><Relationship Id="rId5" Type="http://schemas.openxmlformats.org/officeDocument/2006/relationships/image" Target="../media/image15.png"/><Relationship Id="rId4" Type="http://schemas.openxmlformats.org/officeDocument/2006/relationships/image" Target="../media/image14.jpeg"/></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7" name="AutoShape 89">
            <a:hlinkClick r:id="rId3" action="ppaction://hlinksldjump" highlightClick="1"/>
          </p:cNvPr>
          <p:cNvSpPr>
            <a:spLocks noChangeArrowheads="1"/>
          </p:cNvSpPr>
          <p:nvPr/>
        </p:nvSpPr>
        <p:spPr bwMode="auto">
          <a:xfrm>
            <a:off x="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dirty="0">
                <a:solidFill>
                  <a:schemeClr val="bg1"/>
                </a:solidFill>
                <a:latin typeface="Garamond" pitchFamily="18" charset="0"/>
                <a:hlinkClick r:id="rId3" action="ppaction://hlinksldjump"/>
              </a:rPr>
              <a:t>200</a:t>
            </a:r>
            <a:endParaRPr lang="en-US" altLang="en-US" sz="3600" b="1" dirty="0"/>
          </a:p>
        </p:txBody>
      </p:sp>
      <p:sp>
        <p:nvSpPr>
          <p:cNvPr id="2138" name="AutoShape 90">
            <a:hlinkClick r:id="rId4" action="ppaction://hlinksldjump" highlightClick="1"/>
          </p:cNvPr>
          <p:cNvSpPr>
            <a:spLocks noChangeArrowheads="1"/>
          </p:cNvSpPr>
          <p:nvPr/>
        </p:nvSpPr>
        <p:spPr bwMode="auto">
          <a:xfrm>
            <a:off x="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dirty="0">
                <a:solidFill>
                  <a:schemeClr val="bg1"/>
                </a:solidFill>
                <a:latin typeface="Garamond" pitchFamily="18" charset="0"/>
                <a:hlinkClick r:id="rId4" action="ppaction://hlinksldjump"/>
              </a:rPr>
              <a:t>300</a:t>
            </a:r>
            <a:endParaRPr lang="en-US" altLang="en-US" sz="3600" b="1" dirty="0">
              <a:hlinkClick r:id="rId4" action="ppaction://hlinksldjump"/>
            </a:endParaRPr>
          </a:p>
        </p:txBody>
      </p:sp>
      <p:sp>
        <p:nvSpPr>
          <p:cNvPr id="2139" name="AutoShape 91">
            <a:hlinkClick r:id="rId5" action="ppaction://hlinksldjump" highlightClick="1"/>
          </p:cNvPr>
          <p:cNvSpPr>
            <a:spLocks noChangeArrowheads="1"/>
          </p:cNvSpPr>
          <p:nvPr/>
        </p:nvSpPr>
        <p:spPr bwMode="auto">
          <a:xfrm>
            <a:off x="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5" action="ppaction://hlinksldjump"/>
              </a:rPr>
              <a:t>400</a:t>
            </a:r>
            <a:endParaRPr lang="en-US" altLang="en-US" sz="3600" b="1">
              <a:hlinkClick r:id="rId5" action="ppaction://hlinksldjump"/>
            </a:endParaRPr>
          </a:p>
        </p:txBody>
      </p:sp>
      <p:sp>
        <p:nvSpPr>
          <p:cNvPr id="2140" name="AutoShape 92">
            <a:hlinkClick r:id="rId6" action="ppaction://hlinksldjump" highlightClick="1"/>
          </p:cNvPr>
          <p:cNvSpPr>
            <a:spLocks noChangeArrowheads="1"/>
          </p:cNvSpPr>
          <p:nvPr/>
        </p:nvSpPr>
        <p:spPr bwMode="auto">
          <a:xfrm>
            <a:off x="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6" action="ppaction://hlinksldjump"/>
              </a:rPr>
              <a:t>500</a:t>
            </a:r>
            <a:endParaRPr lang="en-US" altLang="en-US" sz="3600" b="1"/>
          </a:p>
        </p:txBody>
      </p:sp>
      <p:sp>
        <p:nvSpPr>
          <p:cNvPr id="2149" name="AutoShape 101">
            <a:hlinkClick r:id="rId7" action="ppaction://hlinksldjump" highlightClick="1"/>
          </p:cNvPr>
          <p:cNvSpPr>
            <a:spLocks noChangeArrowheads="1"/>
          </p:cNvSpPr>
          <p:nvPr/>
        </p:nvSpPr>
        <p:spPr bwMode="auto">
          <a:xfrm>
            <a:off x="18288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7" action="ppaction://hlinksldjump"/>
              </a:rPr>
              <a:t>100</a:t>
            </a:r>
            <a:endParaRPr lang="en-US" altLang="en-US" sz="3600" b="1"/>
          </a:p>
        </p:txBody>
      </p:sp>
      <p:sp>
        <p:nvSpPr>
          <p:cNvPr id="2150" name="AutoShape 102">
            <a:hlinkClick r:id="rId8" action="ppaction://hlinksldjump" highlightClick="1"/>
          </p:cNvPr>
          <p:cNvSpPr>
            <a:spLocks noChangeArrowheads="1"/>
          </p:cNvSpPr>
          <p:nvPr/>
        </p:nvSpPr>
        <p:spPr bwMode="auto">
          <a:xfrm>
            <a:off x="18288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8" action="ppaction://hlinksldjump"/>
              </a:rPr>
              <a:t>200</a:t>
            </a:r>
            <a:endParaRPr lang="en-US" altLang="en-US" sz="3600" b="1">
              <a:hlinkClick r:id="rId8" action="ppaction://hlinksldjump"/>
            </a:endParaRPr>
          </a:p>
        </p:txBody>
      </p:sp>
      <p:sp>
        <p:nvSpPr>
          <p:cNvPr id="2151" name="AutoShape 103">
            <a:hlinkClick r:id="rId9" action="ppaction://hlinksldjump" highlightClick="1"/>
          </p:cNvPr>
          <p:cNvSpPr>
            <a:spLocks noChangeArrowheads="1"/>
          </p:cNvSpPr>
          <p:nvPr/>
        </p:nvSpPr>
        <p:spPr bwMode="auto">
          <a:xfrm>
            <a:off x="18288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9" action="ppaction://hlinksldjump"/>
              </a:rPr>
              <a:t>300</a:t>
            </a:r>
            <a:endParaRPr lang="en-US" altLang="en-US" sz="3600" b="1"/>
          </a:p>
        </p:txBody>
      </p:sp>
      <p:sp>
        <p:nvSpPr>
          <p:cNvPr id="2152" name="AutoShape 104">
            <a:hlinkClick r:id="rId10" action="ppaction://hlinksldjump" highlightClick="1"/>
          </p:cNvPr>
          <p:cNvSpPr>
            <a:spLocks noChangeArrowheads="1"/>
          </p:cNvSpPr>
          <p:nvPr/>
        </p:nvSpPr>
        <p:spPr bwMode="auto">
          <a:xfrm>
            <a:off x="18288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10" action="ppaction://hlinksldjump"/>
              </a:rPr>
              <a:t>400</a:t>
            </a:r>
            <a:endParaRPr lang="en-US" altLang="en-US" sz="3600" b="1"/>
          </a:p>
        </p:txBody>
      </p:sp>
      <p:sp>
        <p:nvSpPr>
          <p:cNvPr id="2153" name="AutoShape 105">
            <a:hlinkClick r:id="rId11" action="ppaction://hlinksldjump" highlightClick="1"/>
          </p:cNvPr>
          <p:cNvSpPr>
            <a:spLocks noChangeArrowheads="1"/>
          </p:cNvSpPr>
          <p:nvPr/>
        </p:nvSpPr>
        <p:spPr bwMode="auto">
          <a:xfrm>
            <a:off x="18288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11" action="ppaction://hlinksldjump"/>
              </a:rPr>
              <a:t>500</a:t>
            </a:r>
            <a:endParaRPr lang="en-US" altLang="en-US" sz="3600" b="1"/>
          </a:p>
        </p:txBody>
      </p:sp>
      <p:sp>
        <p:nvSpPr>
          <p:cNvPr id="2154" name="AutoShape 106">
            <a:hlinkClick r:id="rId12" action="ppaction://hlinksldjump" highlightClick="1"/>
          </p:cNvPr>
          <p:cNvSpPr>
            <a:spLocks noChangeArrowheads="1"/>
          </p:cNvSpPr>
          <p:nvPr/>
        </p:nvSpPr>
        <p:spPr bwMode="auto">
          <a:xfrm>
            <a:off x="36576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12" action="ppaction://hlinksldjump"/>
              </a:rPr>
              <a:t>100</a:t>
            </a:r>
            <a:endParaRPr lang="en-US" altLang="en-US" sz="3600" b="1"/>
          </a:p>
        </p:txBody>
      </p:sp>
      <p:sp>
        <p:nvSpPr>
          <p:cNvPr id="2155" name="AutoShape 107">
            <a:hlinkClick r:id="rId13" action="ppaction://hlinksldjump" highlightClick="1"/>
          </p:cNvPr>
          <p:cNvSpPr>
            <a:spLocks noChangeArrowheads="1"/>
          </p:cNvSpPr>
          <p:nvPr/>
        </p:nvSpPr>
        <p:spPr bwMode="auto">
          <a:xfrm>
            <a:off x="36576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13" action="ppaction://hlinksldjump"/>
              </a:rPr>
              <a:t>200</a:t>
            </a:r>
            <a:endParaRPr lang="en-US" altLang="en-US" sz="3600" b="1"/>
          </a:p>
        </p:txBody>
      </p:sp>
      <p:sp>
        <p:nvSpPr>
          <p:cNvPr id="2156" name="AutoShape 108">
            <a:hlinkClick r:id="rId14" action="ppaction://hlinksldjump" highlightClick="1"/>
          </p:cNvPr>
          <p:cNvSpPr>
            <a:spLocks noChangeArrowheads="1"/>
          </p:cNvSpPr>
          <p:nvPr/>
        </p:nvSpPr>
        <p:spPr bwMode="auto">
          <a:xfrm>
            <a:off x="36576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14" action="ppaction://hlinksldjump"/>
              </a:rPr>
              <a:t>300</a:t>
            </a:r>
            <a:endParaRPr lang="en-US" altLang="en-US" sz="3600" b="1"/>
          </a:p>
        </p:txBody>
      </p:sp>
      <p:sp>
        <p:nvSpPr>
          <p:cNvPr id="2157" name="AutoShape 109">
            <a:hlinkClick r:id="rId15" action="ppaction://hlinksldjump" highlightClick="1"/>
          </p:cNvPr>
          <p:cNvSpPr>
            <a:spLocks noChangeArrowheads="1"/>
          </p:cNvSpPr>
          <p:nvPr/>
        </p:nvSpPr>
        <p:spPr bwMode="auto">
          <a:xfrm>
            <a:off x="36576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15" action="ppaction://hlinksldjump"/>
              </a:rPr>
              <a:t>400</a:t>
            </a:r>
            <a:endParaRPr lang="en-US" altLang="en-US" sz="3600" b="1"/>
          </a:p>
        </p:txBody>
      </p:sp>
      <p:sp>
        <p:nvSpPr>
          <p:cNvPr id="2158" name="AutoShape 110">
            <a:hlinkClick r:id="rId16" action="ppaction://hlinksldjump" highlightClick="1"/>
          </p:cNvPr>
          <p:cNvSpPr>
            <a:spLocks noChangeArrowheads="1"/>
          </p:cNvSpPr>
          <p:nvPr/>
        </p:nvSpPr>
        <p:spPr bwMode="auto">
          <a:xfrm>
            <a:off x="36576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16" action="ppaction://hlinksldjump"/>
              </a:rPr>
              <a:t>500</a:t>
            </a:r>
            <a:endParaRPr lang="en-US" altLang="en-US" sz="3600" b="1"/>
          </a:p>
        </p:txBody>
      </p:sp>
      <p:sp>
        <p:nvSpPr>
          <p:cNvPr id="2159" name="AutoShape 111">
            <a:hlinkClick r:id="rId17" action="ppaction://hlinksldjump" highlightClick="1"/>
          </p:cNvPr>
          <p:cNvSpPr>
            <a:spLocks noChangeArrowheads="1"/>
          </p:cNvSpPr>
          <p:nvPr/>
        </p:nvSpPr>
        <p:spPr bwMode="auto">
          <a:xfrm>
            <a:off x="54864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17" action="ppaction://hlinksldjump"/>
              </a:rPr>
              <a:t>100</a:t>
            </a:r>
            <a:endParaRPr lang="en-US" altLang="en-US" sz="3600" b="1"/>
          </a:p>
        </p:txBody>
      </p:sp>
      <p:sp>
        <p:nvSpPr>
          <p:cNvPr id="2160" name="AutoShape 112">
            <a:hlinkClick r:id="rId18" action="ppaction://hlinksldjump" highlightClick="1"/>
          </p:cNvPr>
          <p:cNvSpPr>
            <a:spLocks noChangeArrowheads="1"/>
          </p:cNvSpPr>
          <p:nvPr/>
        </p:nvSpPr>
        <p:spPr bwMode="auto">
          <a:xfrm>
            <a:off x="54864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18" action="ppaction://hlinksldjump"/>
              </a:rPr>
              <a:t>200</a:t>
            </a:r>
            <a:endParaRPr lang="en-US" altLang="en-US" sz="3600" b="1"/>
          </a:p>
        </p:txBody>
      </p:sp>
      <p:sp>
        <p:nvSpPr>
          <p:cNvPr id="2161" name="AutoShape 113">
            <a:hlinkClick r:id="rId19" action="ppaction://hlinksldjump" highlightClick="1"/>
          </p:cNvPr>
          <p:cNvSpPr>
            <a:spLocks noChangeArrowheads="1"/>
          </p:cNvSpPr>
          <p:nvPr/>
        </p:nvSpPr>
        <p:spPr bwMode="auto">
          <a:xfrm>
            <a:off x="54864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19" action="ppaction://hlinksldjump"/>
              </a:rPr>
              <a:t>300</a:t>
            </a:r>
            <a:endParaRPr lang="en-US" altLang="en-US" sz="3600" b="1"/>
          </a:p>
        </p:txBody>
      </p:sp>
      <p:sp>
        <p:nvSpPr>
          <p:cNvPr id="2162" name="AutoShape 114">
            <a:hlinkClick r:id="rId20" action="ppaction://hlinksldjump" highlightClick="1"/>
          </p:cNvPr>
          <p:cNvSpPr>
            <a:spLocks noChangeArrowheads="1"/>
          </p:cNvSpPr>
          <p:nvPr/>
        </p:nvSpPr>
        <p:spPr bwMode="auto">
          <a:xfrm>
            <a:off x="54864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20" action="ppaction://hlinksldjump"/>
              </a:rPr>
              <a:t>400</a:t>
            </a:r>
            <a:endParaRPr lang="en-US" altLang="en-US" sz="3600" b="1"/>
          </a:p>
        </p:txBody>
      </p:sp>
      <p:sp>
        <p:nvSpPr>
          <p:cNvPr id="2163" name="AutoShape 115">
            <a:hlinkClick r:id="rId21" action="ppaction://hlinksldjump" highlightClick="1"/>
          </p:cNvPr>
          <p:cNvSpPr>
            <a:spLocks noChangeArrowheads="1"/>
          </p:cNvSpPr>
          <p:nvPr/>
        </p:nvSpPr>
        <p:spPr bwMode="auto">
          <a:xfrm>
            <a:off x="54864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21" action="ppaction://hlinksldjump"/>
              </a:rPr>
              <a:t>500</a:t>
            </a:r>
            <a:endParaRPr lang="en-US" altLang="en-US" sz="3600" b="1"/>
          </a:p>
        </p:txBody>
      </p:sp>
      <p:sp>
        <p:nvSpPr>
          <p:cNvPr id="2164" name="AutoShape 116">
            <a:hlinkClick r:id="rId22" action="ppaction://hlinksldjump" highlightClick="1"/>
          </p:cNvPr>
          <p:cNvSpPr>
            <a:spLocks noChangeArrowheads="1"/>
          </p:cNvSpPr>
          <p:nvPr/>
        </p:nvSpPr>
        <p:spPr bwMode="auto">
          <a:xfrm>
            <a:off x="731520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22" action="ppaction://hlinksldjump"/>
              </a:rPr>
              <a:t>100</a:t>
            </a:r>
            <a:endParaRPr lang="en-US" altLang="en-US" sz="3600" b="1"/>
          </a:p>
        </p:txBody>
      </p:sp>
      <p:sp>
        <p:nvSpPr>
          <p:cNvPr id="2165" name="AutoShape 117">
            <a:hlinkClick r:id="rId23" action="ppaction://hlinksldjump" highlightClick="1"/>
          </p:cNvPr>
          <p:cNvSpPr>
            <a:spLocks noChangeArrowheads="1"/>
          </p:cNvSpPr>
          <p:nvPr/>
        </p:nvSpPr>
        <p:spPr bwMode="auto">
          <a:xfrm>
            <a:off x="7315200" y="2286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23" action="ppaction://hlinksldjump"/>
              </a:rPr>
              <a:t>200</a:t>
            </a:r>
            <a:endParaRPr lang="en-US" altLang="en-US" sz="3600" b="1"/>
          </a:p>
        </p:txBody>
      </p:sp>
      <p:sp>
        <p:nvSpPr>
          <p:cNvPr id="2166" name="AutoShape 118">
            <a:hlinkClick r:id="rId23" action="ppaction://hlinksldjump" highlightClick="1"/>
          </p:cNvPr>
          <p:cNvSpPr>
            <a:spLocks noChangeArrowheads="1"/>
          </p:cNvSpPr>
          <p:nvPr/>
        </p:nvSpPr>
        <p:spPr bwMode="auto">
          <a:xfrm>
            <a:off x="7315200" y="3429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24" action="ppaction://hlinksldjump"/>
              </a:rPr>
              <a:t>300</a:t>
            </a:r>
            <a:endParaRPr lang="en-US" altLang="en-US" sz="3600" b="1"/>
          </a:p>
        </p:txBody>
      </p:sp>
      <p:sp>
        <p:nvSpPr>
          <p:cNvPr id="2167" name="AutoShape 119">
            <a:hlinkClick r:id="rId25" action="ppaction://hlinksldjump" highlightClick="1"/>
          </p:cNvPr>
          <p:cNvSpPr>
            <a:spLocks noChangeArrowheads="1"/>
          </p:cNvSpPr>
          <p:nvPr/>
        </p:nvSpPr>
        <p:spPr bwMode="auto">
          <a:xfrm>
            <a:off x="7315200" y="4572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25" action="ppaction://hlinksldjump"/>
              </a:rPr>
              <a:t>400</a:t>
            </a:r>
            <a:endParaRPr lang="en-US" altLang="en-US" sz="3600" b="1"/>
          </a:p>
        </p:txBody>
      </p:sp>
      <p:sp>
        <p:nvSpPr>
          <p:cNvPr id="2168" name="AutoShape 120">
            <a:hlinkClick r:id="rId26" action="ppaction://hlinksldjump" highlightClick="1"/>
          </p:cNvPr>
          <p:cNvSpPr>
            <a:spLocks noChangeArrowheads="1"/>
          </p:cNvSpPr>
          <p:nvPr/>
        </p:nvSpPr>
        <p:spPr bwMode="auto">
          <a:xfrm>
            <a:off x="7315200" y="5715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rId26" action="ppaction://hlinksldjump"/>
              </a:rPr>
              <a:t>500</a:t>
            </a:r>
            <a:endParaRPr lang="en-US" altLang="en-US" sz="3600" b="1"/>
          </a:p>
        </p:txBody>
      </p:sp>
      <p:sp>
        <p:nvSpPr>
          <p:cNvPr id="2088" name="AutoShape 40">
            <a:hlinkClick r:id="rId27" action="ppaction://hlinksldjump" highlightClick="1"/>
          </p:cNvPr>
          <p:cNvSpPr>
            <a:spLocks noChangeArrowheads="1"/>
          </p:cNvSpPr>
          <p:nvPr/>
        </p:nvSpPr>
        <p:spPr bwMode="auto">
          <a:xfrm>
            <a:off x="0" y="1143000"/>
            <a:ext cx="1828800" cy="1143000"/>
          </a:xfrm>
          <a:prstGeom prst="actionButtonBlank">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3600" b="1">
                <a:solidFill>
                  <a:schemeClr val="bg1"/>
                </a:solidFill>
                <a:latin typeface="Garamond" pitchFamily="18" charset="0"/>
                <a:hlinkClick r:id="" action="ppaction://hlinkshowjump?jump=nextslide"/>
              </a:rPr>
              <a:t>100</a:t>
            </a:r>
            <a:endParaRPr lang="en-US" altLang="en-US" sz="3600" b="1"/>
          </a:p>
        </p:txBody>
      </p:sp>
      <p:sp>
        <p:nvSpPr>
          <p:cNvPr id="2106" name="Rectangle 58"/>
          <p:cNvSpPr>
            <a:spLocks noChangeArrowheads="1"/>
          </p:cNvSpPr>
          <p:nvPr/>
        </p:nvSpPr>
        <p:spPr bwMode="auto">
          <a:xfrm>
            <a:off x="0" y="0"/>
            <a:ext cx="1828800" cy="1143000"/>
          </a:xfrm>
          <a:prstGeom prst="rect">
            <a:avLst/>
          </a:prstGeom>
          <a:solidFill>
            <a:srgbClr val="3366FF"/>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800" b="1" dirty="0" smtClean="0">
                <a:solidFill>
                  <a:schemeClr val="bg1"/>
                </a:solidFill>
                <a:latin typeface="Garamond" pitchFamily="18" charset="0"/>
              </a:rPr>
              <a:t>Fractions</a:t>
            </a:r>
            <a:endParaRPr lang="en-US" altLang="en-US" sz="2800" b="1" dirty="0">
              <a:solidFill>
                <a:schemeClr val="bg1"/>
              </a:solidFill>
              <a:latin typeface="Garamond" pitchFamily="18" charset="0"/>
            </a:endParaRPr>
          </a:p>
        </p:txBody>
      </p:sp>
      <p:sp>
        <p:nvSpPr>
          <p:cNvPr id="2145" name="Rectangle 97"/>
          <p:cNvSpPr>
            <a:spLocks noChangeArrowheads="1"/>
          </p:cNvSpPr>
          <p:nvPr/>
        </p:nvSpPr>
        <p:spPr bwMode="auto">
          <a:xfrm>
            <a:off x="1828800" y="0"/>
            <a:ext cx="1828800" cy="1143000"/>
          </a:xfrm>
          <a:prstGeom prst="rect">
            <a:avLst/>
          </a:prstGeom>
          <a:solidFill>
            <a:srgbClr val="3366FF"/>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800" b="1" dirty="0" smtClean="0">
                <a:solidFill>
                  <a:schemeClr val="bg1"/>
                </a:solidFill>
              </a:rPr>
              <a:t>Decimals</a:t>
            </a:r>
            <a:endParaRPr lang="en-US" altLang="en-US" sz="2800" b="1" dirty="0">
              <a:solidFill>
                <a:schemeClr val="bg1"/>
              </a:solidFill>
            </a:endParaRPr>
          </a:p>
        </p:txBody>
      </p:sp>
      <p:sp>
        <p:nvSpPr>
          <p:cNvPr id="2146" name="Rectangle 98"/>
          <p:cNvSpPr>
            <a:spLocks noChangeArrowheads="1"/>
          </p:cNvSpPr>
          <p:nvPr/>
        </p:nvSpPr>
        <p:spPr bwMode="auto">
          <a:xfrm>
            <a:off x="3657600" y="0"/>
            <a:ext cx="1828800" cy="1143000"/>
          </a:xfrm>
          <a:prstGeom prst="rect">
            <a:avLst/>
          </a:prstGeom>
          <a:solidFill>
            <a:srgbClr val="3366FF"/>
          </a:solidFill>
          <a:ln w="38100">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400" b="1" dirty="0" smtClean="0">
                <a:solidFill>
                  <a:schemeClr val="bg1"/>
                </a:solidFill>
              </a:rPr>
              <a:t>Measurement</a:t>
            </a:r>
            <a:endParaRPr lang="en-US" altLang="en-US" sz="2400" b="1" dirty="0">
              <a:solidFill>
                <a:schemeClr val="bg1"/>
              </a:solidFill>
            </a:endParaRPr>
          </a:p>
        </p:txBody>
      </p:sp>
      <p:sp>
        <p:nvSpPr>
          <p:cNvPr id="2147" name="Rectangle 99"/>
          <p:cNvSpPr>
            <a:spLocks noChangeArrowheads="1"/>
          </p:cNvSpPr>
          <p:nvPr/>
        </p:nvSpPr>
        <p:spPr bwMode="auto">
          <a:xfrm>
            <a:off x="5486400" y="0"/>
            <a:ext cx="1828800" cy="1143000"/>
          </a:xfrm>
          <a:prstGeom prst="rect">
            <a:avLst/>
          </a:prstGeom>
          <a:solidFill>
            <a:srgbClr val="3366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400" b="1" dirty="0" smtClean="0">
                <a:solidFill>
                  <a:schemeClr val="bg1"/>
                </a:solidFill>
              </a:rPr>
              <a:t>Numbers &amp; </a:t>
            </a:r>
          </a:p>
          <a:p>
            <a:r>
              <a:rPr lang="en-US" altLang="en-US" sz="2400" b="1" dirty="0" smtClean="0">
                <a:solidFill>
                  <a:schemeClr val="bg1"/>
                </a:solidFill>
              </a:rPr>
              <a:t>Operations</a:t>
            </a:r>
            <a:endParaRPr lang="en-US" altLang="en-US" sz="2400" b="1" dirty="0">
              <a:solidFill>
                <a:schemeClr val="bg1"/>
              </a:solidFill>
            </a:endParaRPr>
          </a:p>
        </p:txBody>
      </p:sp>
      <p:sp>
        <p:nvSpPr>
          <p:cNvPr id="2148" name="Rectangle 100"/>
          <p:cNvSpPr>
            <a:spLocks noChangeArrowheads="1"/>
          </p:cNvSpPr>
          <p:nvPr/>
        </p:nvSpPr>
        <p:spPr bwMode="auto">
          <a:xfrm>
            <a:off x="7315200" y="0"/>
            <a:ext cx="1828800" cy="1143000"/>
          </a:xfrm>
          <a:prstGeom prst="rect">
            <a:avLst/>
          </a:prstGeom>
          <a:solidFill>
            <a:srgbClr val="3366FF"/>
          </a:solidFill>
          <a:ln w="38100">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altLang="en-US" sz="2800" b="1" dirty="0" smtClean="0">
                <a:solidFill>
                  <a:schemeClr val="bg1"/>
                </a:solidFill>
              </a:rPr>
              <a:t>Volume &amp; </a:t>
            </a:r>
          </a:p>
          <a:p>
            <a:r>
              <a:rPr lang="en-US" altLang="en-US" sz="2800" b="1" dirty="0" smtClean="0">
                <a:solidFill>
                  <a:schemeClr val="bg1"/>
                </a:solidFill>
              </a:rPr>
              <a:t>2D Figures</a:t>
            </a:r>
            <a:endParaRPr lang="en-US" altLang="en-US" sz="2800" b="1" dirty="0">
              <a:solidFill>
                <a:schemeClr val="bg1"/>
              </a:solidFill>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09600" y="2362200"/>
                <a:ext cx="7772400" cy="1143000"/>
              </a:xfrm>
            </p:spPr>
            <p:txBody>
              <a:bodyPr/>
              <a:lstStyle/>
              <a:p>
                <a:r>
                  <a:rPr lang="en-US" dirty="0" smtClean="0">
                    <a:solidFill>
                      <a:schemeClr val="bg1"/>
                    </a:solidFill>
                  </a:rPr>
                  <a:t>Eric has </a:t>
                </a:r>
                <a14:m>
                  <m:oMath xmlns:m="http://schemas.openxmlformats.org/officeDocument/2006/math">
                    <m:f>
                      <m:fPr>
                        <m:ctrlPr>
                          <a:rPr lang="en-US" i="1" smtClean="0">
                            <a:solidFill>
                              <a:schemeClr val="bg1"/>
                            </a:solidFill>
                            <a:latin typeface="Cambria Math" panose="02040503050406030204" pitchFamily="18" charset="0"/>
                          </a:rPr>
                        </m:ctrlPr>
                      </m:fPr>
                      <m:num>
                        <m:r>
                          <a:rPr lang="en-US" b="0" i="1" smtClean="0">
                            <a:solidFill>
                              <a:schemeClr val="bg1"/>
                            </a:solidFill>
                            <a:latin typeface="Cambria Math"/>
                          </a:rPr>
                          <m:t>1</m:t>
                        </m:r>
                      </m:num>
                      <m:den>
                        <m:r>
                          <a:rPr lang="en-US" b="0" i="1" smtClean="0">
                            <a:solidFill>
                              <a:schemeClr val="bg1"/>
                            </a:solidFill>
                            <a:latin typeface="Cambria Math"/>
                          </a:rPr>
                          <m:t>2</m:t>
                        </m:r>
                      </m:den>
                    </m:f>
                  </m:oMath>
                </a14:m>
                <a:r>
                  <a:rPr lang="en-US" dirty="0" smtClean="0">
                    <a:solidFill>
                      <a:schemeClr val="bg1"/>
                    </a:solidFill>
                  </a:rPr>
                  <a:t> of his library book left to read. He wants to finish the book in 4 days. He decides to read the same amount on each of these days. What part of the book will Eric read each day?</a:t>
                </a:r>
                <a:endParaRPr lang="en-US" dirty="0">
                  <a:solidFill>
                    <a:schemeClr val="bg1"/>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09600" y="2362200"/>
                <a:ext cx="7772400" cy="1143000"/>
              </a:xfrm>
              <a:blipFill rotWithShape="1">
                <a:blip r:embed="rId3"/>
                <a:stretch>
                  <a:fillRect l="-2510" t="-142246" r="-4392" b="-168449"/>
                </a:stretch>
              </a:blipFill>
            </p:spPr>
            <p:txBody>
              <a:bodyPr/>
              <a:lstStyle/>
              <a:p>
                <a:r>
                  <a:rPr lang="en-US">
                    <a:noFill/>
                  </a:rPr>
                  <a:t> </a:t>
                </a:r>
              </a:p>
            </p:txBody>
          </p:sp>
        </mc:Fallback>
      </mc:AlternateContent>
    </p:spTree>
  </p:cSld>
  <p:clrMapOvr>
    <a:masterClrMapping/>
  </p:clrMapOvr>
  <p:transition>
    <p:zo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1" name="AutoShape 1029">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14:m>
                  <m:oMath xmlns:m="http://schemas.openxmlformats.org/officeDocument/2006/math">
                    <m:f>
                      <m:fPr>
                        <m:ctrlPr>
                          <a:rPr lang="en-US" i="1" smtClean="0">
                            <a:solidFill>
                              <a:schemeClr val="bg1"/>
                            </a:solidFill>
                            <a:latin typeface="Cambria Math" panose="02040503050406030204" pitchFamily="18" charset="0"/>
                          </a:rPr>
                        </m:ctrlPr>
                      </m:fPr>
                      <m:num>
                        <m:r>
                          <a:rPr lang="en-US" b="0" i="1" smtClean="0">
                            <a:solidFill>
                              <a:schemeClr val="bg1"/>
                            </a:solidFill>
                            <a:latin typeface="Cambria Math"/>
                          </a:rPr>
                          <m:t>1</m:t>
                        </m:r>
                      </m:num>
                      <m:den>
                        <m:r>
                          <a:rPr lang="en-US" b="0" i="1" smtClean="0">
                            <a:solidFill>
                              <a:schemeClr val="bg1"/>
                            </a:solidFill>
                            <a:latin typeface="Cambria Math"/>
                          </a:rPr>
                          <m:t>8</m:t>
                        </m:r>
                      </m:den>
                    </m:f>
                  </m:oMath>
                </a14:m>
                <a:r>
                  <a:rPr lang="en-US" dirty="0" smtClean="0">
                    <a:solidFill>
                      <a:schemeClr val="bg1"/>
                    </a:solidFill>
                  </a:rPr>
                  <a:t> of the book each day</a:t>
                </a:r>
                <a:endParaRPr lang="en-US" dirty="0">
                  <a:solidFill>
                    <a:schemeClr val="bg1"/>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1">
                <a:blip r:embed="rId3"/>
                <a:stretch>
                  <a:fillRect b="-7447"/>
                </a:stretch>
              </a:blipFill>
            </p:spPr>
            <p:txBody>
              <a:bodyPr/>
              <a:lstStyle/>
              <a:p>
                <a:r>
                  <a:rPr lang="en-US">
                    <a:noFill/>
                  </a:rPr>
                  <a:t> </a:t>
                </a:r>
              </a:p>
            </p:txBody>
          </p:sp>
        </mc:Fallback>
      </mc:AlternateContent>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4800" y="3276600"/>
            <a:ext cx="8686800" cy="1752600"/>
          </a:xfrm>
        </p:spPr>
        <p:txBody>
          <a:bodyPr/>
          <a:lstStyle/>
          <a:p>
            <a:pPr algn="l"/>
            <a:r>
              <a:rPr lang="en-US" sz="2400" dirty="0" smtClean="0">
                <a:solidFill>
                  <a:schemeClr val="bg1"/>
                </a:solidFill>
              </a:rPr>
              <a:t>James recorded the miles he walked each month in the table below.</a:t>
            </a:r>
            <a:br>
              <a:rPr lang="en-US" sz="2400" dirty="0" smtClean="0">
                <a:solidFill>
                  <a:schemeClr val="bg1"/>
                </a:solidFill>
              </a:rPr>
            </a:br>
            <a:r>
              <a:rPr lang="en-US" sz="2400" dirty="0" smtClean="0">
                <a:solidFill>
                  <a:schemeClr val="bg1"/>
                </a:solidFill>
              </a:rPr>
              <a:t/>
            </a:r>
            <a:br>
              <a:rPr lang="en-US" sz="2400" dirty="0" smtClean="0">
                <a:solidFill>
                  <a:schemeClr val="bg1"/>
                </a:solidFill>
              </a:rPr>
            </a:br>
            <a:r>
              <a:rPr lang="en-US" sz="2400" dirty="0" smtClean="0">
                <a:solidFill>
                  <a:schemeClr val="bg1"/>
                </a:solidFill>
              </a:rPr>
              <a:t/>
            </a:r>
            <a:br>
              <a:rPr lang="en-US" sz="2400" dirty="0" smtClean="0">
                <a:solidFill>
                  <a:schemeClr val="bg1"/>
                </a:solidFill>
              </a:rPr>
            </a:br>
            <a:r>
              <a:rPr lang="en-US" sz="2400" dirty="0">
                <a:solidFill>
                  <a:schemeClr val="bg1"/>
                </a:solidFill>
              </a:rPr>
              <a:t/>
            </a:r>
            <a:br>
              <a:rPr lang="en-US" sz="2400" dirty="0">
                <a:solidFill>
                  <a:schemeClr val="bg1"/>
                </a:solidFill>
              </a:rPr>
            </a:br>
            <a:r>
              <a:rPr lang="en-US" sz="2400" dirty="0">
                <a:solidFill>
                  <a:schemeClr val="bg1"/>
                </a:solidFill>
              </a:rPr>
              <a:t/>
            </a:r>
            <a:br>
              <a:rPr lang="en-US" sz="2400" dirty="0">
                <a:solidFill>
                  <a:schemeClr val="bg1"/>
                </a:solidFill>
              </a:rPr>
            </a:br>
            <a:r>
              <a:rPr lang="en-US" sz="2400" dirty="0" smtClean="0">
                <a:solidFill>
                  <a:schemeClr val="bg1"/>
                </a:solidFill>
              </a:rPr>
              <a:t/>
            </a:r>
            <a:br>
              <a:rPr lang="en-US" sz="2400" dirty="0" smtClean="0">
                <a:solidFill>
                  <a:schemeClr val="bg1"/>
                </a:solidFill>
              </a:rPr>
            </a:br>
            <a:r>
              <a:rPr lang="en-US" sz="2400" dirty="0" smtClean="0">
                <a:solidFill>
                  <a:schemeClr val="bg1"/>
                </a:solidFill>
              </a:rPr>
              <a:t/>
            </a:r>
            <a:br>
              <a:rPr lang="en-US" sz="2400" dirty="0" smtClean="0">
                <a:solidFill>
                  <a:schemeClr val="bg1"/>
                </a:solidFill>
              </a:rPr>
            </a:br>
            <a:r>
              <a:rPr lang="en-US" sz="2400" dirty="0">
                <a:solidFill>
                  <a:schemeClr val="bg1"/>
                </a:solidFill>
              </a:rPr>
              <a:t/>
            </a:r>
            <a:br>
              <a:rPr lang="en-US" sz="2400" dirty="0">
                <a:solidFill>
                  <a:schemeClr val="bg1"/>
                </a:solidFill>
              </a:rPr>
            </a:br>
            <a:r>
              <a:rPr lang="en-US" sz="2400" dirty="0" smtClean="0">
                <a:solidFill>
                  <a:schemeClr val="bg1"/>
                </a:solidFill>
              </a:rPr>
              <a:t>Which statements are correct? Circle all that apply.</a:t>
            </a:r>
            <a:br>
              <a:rPr lang="en-US" sz="2400" dirty="0" smtClean="0">
                <a:solidFill>
                  <a:schemeClr val="bg1"/>
                </a:solidFill>
              </a:rPr>
            </a:br>
            <a:r>
              <a:rPr lang="en-US" sz="2400" dirty="0">
                <a:solidFill>
                  <a:schemeClr val="bg1"/>
                </a:solidFill>
              </a:rPr>
              <a:t/>
            </a:r>
            <a:br>
              <a:rPr lang="en-US" sz="2400" dirty="0">
                <a:solidFill>
                  <a:schemeClr val="bg1"/>
                </a:solidFill>
              </a:rPr>
            </a:br>
            <a:r>
              <a:rPr lang="en-US" sz="2400" dirty="0" smtClean="0">
                <a:solidFill>
                  <a:schemeClr val="bg1"/>
                </a:solidFill>
              </a:rPr>
              <a:t>1) James walked 29.53 miles in January and February.</a:t>
            </a:r>
            <a:br>
              <a:rPr lang="en-US" sz="2400" dirty="0" smtClean="0">
                <a:solidFill>
                  <a:schemeClr val="bg1"/>
                </a:solidFill>
              </a:rPr>
            </a:br>
            <a:r>
              <a:rPr lang="en-US" sz="2400" dirty="0" smtClean="0">
                <a:solidFill>
                  <a:schemeClr val="bg1"/>
                </a:solidFill>
              </a:rPr>
              <a:t>2) James walked 0.44 mile farther in March than in April.</a:t>
            </a:r>
            <a:br>
              <a:rPr lang="en-US" sz="2400" dirty="0" smtClean="0">
                <a:solidFill>
                  <a:schemeClr val="bg1"/>
                </a:solidFill>
              </a:rPr>
            </a:br>
            <a:r>
              <a:rPr lang="en-US" sz="2400" dirty="0" smtClean="0">
                <a:solidFill>
                  <a:schemeClr val="bg1"/>
                </a:solidFill>
              </a:rPr>
              <a:t>3) James walked 26.33 miles in January and April.</a:t>
            </a:r>
            <a:br>
              <a:rPr lang="en-US" sz="2400" dirty="0" smtClean="0">
                <a:solidFill>
                  <a:schemeClr val="bg1"/>
                </a:solidFill>
              </a:rPr>
            </a:br>
            <a:r>
              <a:rPr lang="en-US" sz="2400" dirty="0" smtClean="0">
                <a:solidFill>
                  <a:schemeClr val="bg1"/>
                </a:solidFill>
              </a:rPr>
              <a:t>4) James walked 24.4 miles in February and April.</a:t>
            </a:r>
            <a:br>
              <a:rPr lang="en-US" sz="2400" dirty="0" smtClean="0">
                <a:solidFill>
                  <a:schemeClr val="bg1"/>
                </a:solidFill>
              </a:rPr>
            </a:br>
            <a:r>
              <a:rPr lang="en-US" sz="2400" dirty="0" smtClean="0">
                <a:solidFill>
                  <a:schemeClr val="bg1"/>
                </a:solidFill>
              </a:rPr>
              <a:t>5) James walked 4.69 miles farther in January than in March.</a:t>
            </a:r>
            <a:br>
              <a:rPr lang="en-US" sz="2400" dirty="0" smtClean="0">
                <a:solidFill>
                  <a:schemeClr val="bg1"/>
                </a:solidFill>
              </a:rPr>
            </a:br>
            <a:r>
              <a:rPr lang="en-US" sz="2400" dirty="0" smtClean="0">
                <a:solidFill>
                  <a:schemeClr val="bg1"/>
                </a:solidFill>
              </a:rPr>
              <a:t>6) James walked 3.4 miles farther in February than in March.</a:t>
            </a:r>
            <a:r>
              <a:rPr lang="en-US" dirty="0" smtClean="0">
                <a:solidFill>
                  <a:schemeClr val="bg1"/>
                </a:solidFill>
              </a:rPr>
              <a:t/>
            </a:r>
            <a:br>
              <a:rPr lang="en-US" dirty="0" smtClean="0">
                <a:solidFill>
                  <a:schemeClr val="bg1"/>
                </a:solidFill>
              </a:rPr>
            </a:br>
            <a:r>
              <a:rPr lang="en-US" dirty="0">
                <a:solidFill>
                  <a:schemeClr val="bg1"/>
                </a:solidFill>
              </a:rPr>
              <a:t/>
            </a:r>
            <a:br>
              <a:rPr lang="en-US" dirty="0">
                <a:solidFill>
                  <a:schemeClr val="bg1"/>
                </a:solidFill>
              </a:rPr>
            </a:br>
            <a:endParaRPr lang="en-US" dirty="0">
              <a:solidFill>
                <a:schemeClr val="bg1"/>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4073778464"/>
              </p:ext>
            </p:extLst>
          </p:nvPr>
        </p:nvGraphicFramePr>
        <p:xfrm>
          <a:off x="1676400" y="1295400"/>
          <a:ext cx="4495800" cy="1828800"/>
        </p:xfrm>
        <a:graphic>
          <a:graphicData uri="http://schemas.openxmlformats.org/drawingml/2006/table">
            <a:tbl>
              <a:tblPr firstRow="1" bandRow="1">
                <a:tableStyleId>{21E4AEA4-8DFA-4A89-87EB-49C32662AFE0}</a:tableStyleId>
              </a:tblPr>
              <a:tblGrid>
                <a:gridCol w="2247900"/>
                <a:gridCol w="2247900"/>
              </a:tblGrid>
              <a:tr h="274320">
                <a:tc>
                  <a:txBody>
                    <a:bodyPr/>
                    <a:lstStyle/>
                    <a:p>
                      <a:pPr algn="ctr"/>
                      <a:r>
                        <a:rPr lang="en-US" dirty="0" smtClean="0"/>
                        <a:t>Month</a:t>
                      </a:r>
                      <a:endParaRPr lang="en-US" dirty="0"/>
                    </a:p>
                  </a:txBody>
                  <a:tcPr/>
                </a:tc>
                <a:tc>
                  <a:txBody>
                    <a:bodyPr/>
                    <a:lstStyle/>
                    <a:p>
                      <a:pPr algn="ctr"/>
                      <a:r>
                        <a:rPr lang="en-US" dirty="0" smtClean="0"/>
                        <a:t>Miles</a:t>
                      </a:r>
                      <a:endParaRPr lang="en-US" dirty="0"/>
                    </a:p>
                  </a:txBody>
                  <a:tcPr/>
                </a:tc>
              </a:tr>
              <a:tr h="274320">
                <a:tc>
                  <a:txBody>
                    <a:bodyPr/>
                    <a:lstStyle/>
                    <a:p>
                      <a:r>
                        <a:rPr lang="en-US" dirty="0" smtClean="0"/>
                        <a:t>January</a:t>
                      </a:r>
                      <a:endParaRPr lang="en-US" dirty="0"/>
                    </a:p>
                  </a:txBody>
                  <a:tcPr/>
                </a:tc>
                <a:tc>
                  <a:txBody>
                    <a:bodyPr/>
                    <a:lstStyle/>
                    <a:p>
                      <a:r>
                        <a:rPr lang="en-US" dirty="0" smtClean="0"/>
                        <a:t>15.73</a:t>
                      </a:r>
                    </a:p>
                  </a:txBody>
                  <a:tcPr/>
                </a:tc>
              </a:tr>
              <a:tr h="274320">
                <a:tc>
                  <a:txBody>
                    <a:bodyPr/>
                    <a:lstStyle/>
                    <a:p>
                      <a:r>
                        <a:rPr lang="en-US" dirty="0" smtClean="0"/>
                        <a:t>February</a:t>
                      </a:r>
                      <a:endParaRPr lang="en-US" dirty="0"/>
                    </a:p>
                  </a:txBody>
                  <a:tcPr/>
                </a:tc>
                <a:tc>
                  <a:txBody>
                    <a:bodyPr/>
                    <a:lstStyle/>
                    <a:p>
                      <a:r>
                        <a:rPr lang="en-US" dirty="0" smtClean="0"/>
                        <a:t>14.8</a:t>
                      </a:r>
                      <a:endParaRPr lang="en-US" dirty="0"/>
                    </a:p>
                  </a:txBody>
                  <a:tcPr/>
                </a:tc>
              </a:tr>
              <a:tr h="274320">
                <a:tc>
                  <a:txBody>
                    <a:bodyPr/>
                    <a:lstStyle/>
                    <a:p>
                      <a:r>
                        <a:rPr lang="en-US" dirty="0" smtClean="0"/>
                        <a:t>March</a:t>
                      </a:r>
                      <a:endParaRPr lang="en-US" dirty="0"/>
                    </a:p>
                  </a:txBody>
                  <a:tcPr/>
                </a:tc>
                <a:tc>
                  <a:txBody>
                    <a:bodyPr/>
                    <a:lstStyle/>
                    <a:p>
                      <a:r>
                        <a:rPr lang="en-US" dirty="0" smtClean="0"/>
                        <a:t>11.04</a:t>
                      </a:r>
                      <a:endParaRPr lang="en-US" dirty="0"/>
                    </a:p>
                  </a:txBody>
                  <a:tcPr/>
                </a:tc>
              </a:tr>
              <a:tr h="274320">
                <a:tc>
                  <a:txBody>
                    <a:bodyPr/>
                    <a:lstStyle/>
                    <a:p>
                      <a:r>
                        <a:rPr lang="en-US" dirty="0" smtClean="0"/>
                        <a:t>April</a:t>
                      </a:r>
                      <a:endParaRPr lang="en-US" dirty="0"/>
                    </a:p>
                  </a:txBody>
                  <a:tcPr/>
                </a:tc>
                <a:tc>
                  <a:txBody>
                    <a:bodyPr/>
                    <a:lstStyle/>
                    <a:p>
                      <a:r>
                        <a:rPr lang="en-US" dirty="0" smtClean="0"/>
                        <a:t>10.6</a:t>
                      </a:r>
                      <a:endParaRPr lang="en-US" dirty="0"/>
                    </a:p>
                  </a:txBody>
                  <a:tcPr/>
                </a:tc>
              </a:tr>
            </a:tbl>
          </a:graphicData>
        </a:graphic>
      </p:graphicFrame>
    </p:spTree>
  </p:cSld>
  <p:clrMapOvr>
    <a:masterClrMapping/>
  </p:clrMapOvr>
  <p:transition>
    <p:zo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6"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a:xfrm>
            <a:off x="304800" y="1828800"/>
            <a:ext cx="8382000" cy="1752600"/>
          </a:xfrm>
        </p:spPr>
        <p:txBody>
          <a:bodyPr/>
          <a:lstStyle/>
          <a:p>
            <a:pPr algn="l"/>
            <a:r>
              <a:rPr lang="en-US" sz="2400" dirty="0" smtClean="0">
                <a:solidFill>
                  <a:schemeClr val="bg1"/>
                </a:solidFill>
              </a:rPr>
              <a:t>1) James walked 29.53 miles in January and February. </a:t>
            </a:r>
            <a:r>
              <a:rPr lang="en-US" sz="2400" dirty="0" smtClean="0">
                <a:solidFill>
                  <a:srgbClr val="FF0000"/>
                </a:solidFill>
              </a:rPr>
              <a:t>False</a:t>
            </a:r>
            <a:r>
              <a:rPr lang="en-US" sz="2400" dirty="0" smtClean="0">
                <a:solidFill>
                  <a:schemeClr val="bg1"/>
                </a:solidFill>
              </a:rPr>
              <a:t/>
            </a:r>
            <a:br>
              <a:rPr lang="en-US" sz="2400" dirty="0" smtClean="0">
                <a:solidFill>
                  <a:schemeClr val="bg1"/>
                </a:solidFill>
              </a:rPr>
            </a:br>
            <a:r>
              <a:rPr lang="en-US" sz="2400" dirty="0" smtClean="0">
                <a:solidFill>
                  <a:schemeClr val="bg1"/>
                </a:solidFill>
              </a:rPr>
              <a:t>2) James walked 0.44 mile farther in March than in April. </a:t>
            </a:r>
            <a:r>
              <a:rPr lang="en-US" sz="2400" dirty="0" smtClean="0">
                <a:solidFill>
                  <a:srgbClr val="FF0000"/>
                </a:solidFill>
              </a:rPr>
              <a:t>True</a:t>
            </a:r>
            <a:r>
              <a:rPr lang="en-US" sz="2400" dirty="0" smtClean="0">
                <a:solidFill>
                  <a:schemeClr val="bg1"/>
                </a:solidFill>
              </a:rPr>
              <a:t> </a:t>
            </a:r>
            <a:br>
              <a:rPr lang="en-US" sz="2400" dirty="0" smtClean="0">
                <a:solidFill>
                  <a:schemeClr val="bg1"/>
                </a:solidFill>
              </a:rPr>
            </a:br>
            <a:r>
              <a:rPr lang="en-US" sz="2400" dirty="0" smtClean="0">
                <a:solidFill>
                  <a:schemeClr val="bg1"/>
                </a:solidFill>
              </a:rPr>
              <a:t>3) James walked 26.33 miles in January and April. </a:t>
            </a:r>
            <a:r>
              <a:rPr lang="en-US" sz="2400" dirty="0" smtClean="0">
                <a:solidFill>
                  <a:srgbClr val="FF0000"/>
                </a:solidFill>
              </a:rPr>
              <a:t>True</a:t>
            </a:r>
            <a:r>
              <a:rPr lang="en-US" sz="2400" dirty="0" smtClean="0">
                <a:solidFill>
                  <a:schemeClr val="bg1"/>
                </a:solidFill>
              </a:rPr>
              <a:t/>
            </a:r>
            <a:br>
              <a:rPr lang="en-US" sz="2400" dirty="0" smtClean="0">
                <a:solidFill>
                  <a:schemeClr val="bg1"/>
                </a:solidFill>
              </a:rPr>
            </a:br>
            <a:r>
              <a:rPr lang="en-US" sz="2400" dirty="0" smtClean="0">
                <a:solidFill>
                  <a:schemeClr val="bg1"/>
                </a:solidFill>
              </a:rPr>
              <a:t>4) James walked 24.4 miles in February and April. </a:t>
            </a:r>
            <a:r>
              <a:rPr lang="en-US" sz="2400" dirty="0" smtClean="0">
                <a:solidFill>
                  <a:srgbClr val="FF0000"/>
                </a:solidFill>
              </a:rPr>
              <a:t>False</a:t>
            </a:r>
            <a:r>
              <a:rPr lang="en-US" sz="2400" dirty="0" smtClean="0">
                <a:solidFill>
                  <a:schemeClr val="bg1"/>
                </a:solidFill>
              </a:rPr>
              <a:t/>
            </a:r>
            <a:br>
              <a:rPr lang="en-US" sz="2400" dirty="0" smtClean="0">
                <a:solidFill>
                  <a:schemeClr val="bg1"/>
                </a:solidFill>
              </a:rPr>
            </a:br>
            <a:r>
              <a:rPr lang="en-US" sz="2400" dirty="0" smtClean="0">
                <a:solidFill>
                  <a:schemeClr val="bg1"/>
                </a:solidFill>
              </a:rPr>
              <a:t>5) James walked 4.69 miles farther in January than in March. </a:t>
            </a:r>
            <a:r>
              <a:rPr lang="en-US" sz="2400" dirty="0" smtClean="0">
                <a:solidFill>
                  <a:srgbClr val="FF0000"/>
                </a:solidFill>
              </a:rPr>
              <a:t>True</a:t>
            </a:r>
            <a:r>
              <a:rPr lang="en-US" sz="2400" dirty="0" smtClean="0">
                <a:solidFill>
                  <a:schemeClr val="bg1"/>
                </a:solidFill>
              </a:rPr>
              <a:t/>
            </a:r>
            <a:br>
              <a:rPr lang="en-US" sz="2400" dirty="0" smtClean="0">
                <a:solidFill>
                  <a:schemeClr val="bg1"/>
                </a:solidFill>
              </a:rPr>
            </a:br>
            <a:r>
              <a:rPr lang="en-US" sz="2400" dirty="0" smtClean="0">
                <a:solidFill>
                  <a:schemeClr val="bg1"/>
                </a:solidFill>
              </a:rPr>
              <a:t>6) James walked 3.4 miles farther in February than in March. </a:t>
            </a:r>
            <a:r>
              <a:rPr lang="en-US" sz="2400" dirty="0" smtClean="0">
                <a:solidFill>
                  <a:srgbClr val="FF0000"/>
                </a:solidFill>
              </a:rPr>
              <a:t>False</a:t>
            </a:r>
            <a:endParaRPr lang="en-US" sz="2400" dirty="0">
              <a:solidFill>
                <a:srgbClr val="FF0000"/>
              </a:solidFill>
            </a:endParaRP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590800"/>
            <a:ext cx="7772400" cy="1143000"/>
          </a:xfrm>
        </p:spPr>
        <p:txBody>
          <a:bodyPr/>
          <a:lstStyle/>
          <a:p>
            <a:pPr algn="l"/>
            <a:r>
              <a:rPr lang="en-US" dirty="0" smtClean="0">
                <a:solidFill>
                  <a:schemeClr val="bg1"/>
                </a:solidFill>
              </a:rPr>
              <a:t>Which number is equivalent to 0.15 x 10</a:t>
            </a:r>
            <a:r>
              <a:rPr lang="en-US" baseline="30000" dirty="0" smtClean="0">
                <a:solidFill>
                  <a:schemeClr val="bg1"/>
                </a:solidFill>
              </a:rPr>
              <a:t>3</a:t>
            </a:r>
            <a:r>
              <a:rPr lang="en-US" dirty="0" smtClean="0">
                <a:solidFill>
                  <a:schemeClr val="bg1"/>
                </a:solidFill>
              </a:rPr>
              <a:t>?</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A) 0.015</a:t>
            </a:r>
            <a:br>
              <a:rPr lang="en-US" dirty="0" smtClean="0">
                <a:solidFill>
                  <a:schemeClr val="bg1"/>
                </a:solidFill>
              </a:rPr>
            </a:br>
            <a:r>
              <a:rPr lang="en-US" dirty="0" smtClean="0">
                <a:solidFill>
                  <a:schemeClr val="bg1"/>
                </a:solidFill>
              </a:rPr>
              <a:t>B) 0.15</a:t>
            </a:r>
            <a:br>
              <a:rPr lang="en-US" dirty="0" smtClean="0">
                <a:solidFill>
                  <a:schemeClr val="bg1"/>
                </a:solidFill>
              </a:rPr>
            </a:br>
            <a:r>
              <a:rPr lang="en-US" dirty="0" smtClean="0">
                <a:solidFill>
                  <a:schemeClr val="bg1"/>
                </a:solidFill>
              </a:rPr>
              <a:t>C) 15</a:t>
            </a:r>
            <a:br>
              <a:rPr lang="en-US" dirty="0" smtClean="0">
                <a:solidFill>
                  <a:schemeClr val="bg1"/>
                </a:solidFill>
              </a:rPr>
            </a:br>
            <a:r>
              <a:rPr lang="en-US" dirty="0" smtClean="0">
                <a:solidFill>
                  <a:schemeClr val="bg1"/>
                </a:solidFill>
              </a:rPr>
              <a:t>D) 150</a:t>
            </a:r>
            <a:endParaRPr lang="en-US"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p:txBody>
          <a:bodyPr/>
          <a:lstStyle/>
          <a:p>
            <a:r>
              <a:rPr lang="en-US" dirty="0" smtClean="0">
                <a:solidFill>
                  <a:schemeClr val="bg1"/>
                </a:solidFill>
              </a:rPr>
              <a:t>D) 150</a:t>
            </a:r>
            <a:endParaRPr lang="en-US"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514600"/>
            <a:ext cx="7772400" cy="1143000"/>
          </a:xfrm>
        </p:spPr>
        <p:txBody>
          <a:bodyPr/>
          <a:lstStyle/>
          <a:p>
            <a:r>
              <a:rPr lang="en-US" dirty="0" smtClean="0">
                <a:solidFill>
                  <a:schemeClr val="bg1"/>
                </a:solidFill>
              </a:rPr>
              <a:t>Derrick needs to find the area of a large poster. The poster measures 1.3 meters by 1.1 meters. The area of the poster is </a:t>
            </a:r>
            <a:r>
              <a:rPr lang="en-US" u="sng" dirty="0" smtClean="0">
                <a:solidFill>
                  <a:schemeClr val="bg1"/>
                </a:solidFill>
              </a:rPr>
              <a:t>		</a:t>
            </a:r>
            <a:r>
              <a:rPr lang="en-US" dirty="0" smtClean="0">
                <a:solidFill>
                  <a:schemeClr val="bg1"/>
                </a:solidFill>
              </a:rPr>
              <a:t> square meters.</a:t>
            </a:r>
            <a:endParaRPr lang="en-US"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8" name="AutoShape 2052">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p:txBody>
          <a:bodyPr/>
          <a:lstStyle/>
          <a:p>
            <a:r>
              <a:rPr lang="en-US" dirty="0" smtClean="0">
                <a:solidFill>
                  <a:schemeClr val="bg1"/>
                </a:solidFill>
              </a:rPr>
              <a:t>1.43 square meters</a:t>
            </a:r>
            <a:endParaRPr lang="en-US"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066800"/>
            <a:ext cx="7772400" cy="1143000"/>
          </a:xfrm>
        </p:spPr>
        <p:txBody>
          <a:bodyPr/>
          <a:lstStyle/>
          <a:p>
            <a:r>
              <a:rPr lang="en-US" dirty="0" smtClean="0">
                <a:solidFill>
                  <a:schemeClr val="bg1"/>
                </a:solidFill>
              </a:rPr>
              <a:t>Gina saves quarters. She has $17.75 in quarters. How many quarters does she have?</a:t>
            </a:r>
            <a:endParaRPr lang="en-US"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4" name="AutoShape 2052">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p:txBody>
          <a:bodyPr/>
          <a:lstStyle/>
          <a:p>
            <a:r>
              <a:rPr lang="en-US" dirty="0" smtClean="0">
                <a:solidFill>
                  <a:schemeClr val="bg1"/>
                </a:solidFill>
              </a:rPr>
              <a:t>71 quarters</a:t>
            </a:r>
            <a:endParaRPr lang="en-US"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1447800" y="3170238"/>
            <a:ext cx="6248400" cy="64135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ltLang="en-US" sz="3600">
              <a:solidFill>
                <a:schemeClr val="bg1"/>
              </a:solidFill>
            </a:endParaRPr>
          </a:p>
        </p:txBody>
      </p:sp>
      <p:sp>
        <p:nvSpPr>
          <p:cNvPr id="3075" name="Text Box 3"/>
          <p:cNvSpPr txBox="1">
            <a:spLocks noChangeArrowheads="1"/>
          </p:cNvSpPr>
          <p:nvPr/>
        </p:nvSpPr>
        <p:spPr bwMode="auto">
          <a:xfrm>
            <a:off x="4937125" y="2863850"/>
            <a:ext cx="18415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endParaRPr lang="en-US" altLang="en-US" sz="2400"/>
          </a:p>
        </p:txBody>
      </p:sp>
      <mc:AlternateContent xmlns:mc="http://schemas.openxmlformats.org/markup-compatibility/2006" xmlns:a14="http://schemas.microsoft.com/office/drawing/2010/main">
        <mc:Choice Requires="a14">
          <p:sp>
            <p:nvSpPr>
              <p:cNvPr id="2" name="Title 1"/>
              <p:cNvSpPr>
                <a:spLocks noGrp="1"/>
              </p:cNvSpPr>
              <p:nvPr>
                <p:ph type="title"/>
              </p:nvPr>
            </p:nvSpPr>
            <p:spPr>
              <a:xfrm>
                <a:off x="685800" y="1447800"/>
                <a:ext cx="7772400" cy="1143000"/>
              </a:xfrm>
            </p:spPr>
            <p:txBody>
              <a:bodyPr/>
              <a:lstStyle/>
              <a:p>
                <a:r>
                  <a:rPr lang="en-US" dirty="0" smtClean="0">
                    <a:solidFill>
                      <a:schemeClr val="bg1"/>
                    </a:solidFill>
                  </a:rPr>
                  <a:t>Write the difference in lowest terms.</a:t>
                </a:r>
                <a:br>
                  <a:rPr lang="en-US" dirty="0" smtClean="0">
                    <a:solidFill>
                      <a:schemeClr val="bg1"/>
                    </a:solidFill>
                  </a:rPr>
                </a:br>
                <a:r>
                  <a:rPr lang="en-US" dirty="0" smtClean="0">
                    <a:solidFill>
                      <a:schemeClr val="bg1"/>
                    </a:solidFill>
                  </a:rPr>
                  <a:t/>
                </a:r>
                <a:br>
                  <a:rPr lang="en-US" dirty="0" smtClean="0">
                    <a:solidFill>
                      <a:schemeClr val="bg1"/>
                    </a:solidFill>
                  </a:rPr>
                </a:br>
                <a14:m>
                  <m:oMath xmlns:m="http://schemas.openxmlformats.org/officeDocument/2006/math">
                    <m:r>
                      <a:rPr lang="en-US" b="0" i="0" smtClean="0">
                        <a:solidFill>
                          <a:schemeClr val="bg1"/>
                        </a:solidFill>
                        <a:latin typeface="Cambria Math"/>
                      </a:rPr>
                      <m:t>3</m:t>
                    </m:r>
                    <m:f>
                      <m:fPr>
                        <m:ctrlPr>
                          <a:rPr lang="en-US" i="1" smtClean="0">
                            <a:solidFill>
                              <a:schemeClr val="bg1"/>
                            </a:solidFill>
                            <a:latin typeface="Cambria Math" panose="02040503050406030204" pitchFamily="18" charset="0"/>
                          </a:rPr>
                        </m:ctrlPr>
                      </m:fPr>
                      <m:num>
                        <m:r>
                          <a:rPr lang="en-US" b="0" i="1" smtClean="0">
                            <a:solidFill>
                              <a:schemeClr val="bg1"/>
                            </a:solidFill>
                            <a:latin typeface="Cambria Math"/>
                          </a:rPr>
                          <m:t>1</m:t>
                        </m:r>
                      </m:num>
                      <m:den>
                        <m:r>
                          <a:rPr lang="en-US" b="0" i="1" smtClean="0">
                            <a:solidFill>
                              <a:schemeClr val="bg1"/>
                            </a:solidFill>
                            <a:latin typeface="Cambria Math"/>
                          </a:rPr>
                          <m:t>6</m:t>
                        </m:r>
                      </m:den>
                    </m:f>
                  </m:oMath>
                </a14:m>
                <a:r>
                  <a:rPr lang="en-US" dirty="0" smtClean="0">
                    <a:solidFill>
                      <a:schemeClr val="bg1"/>
                    </a:solidFill>
                  </a:rPr>
                  <a:t> - </a:t>
                </a:r>
                <a14:m>
                  <m:oMath xmlns:m="http://schemas.openxmlformats.org/officeDocument/2006/math">
                    <m:r>
                      <a:rPr lang="en-US" b="0" i="0" smtClean="0">
                        <a:solidFill>
                          <a:schemeClr val="bg1"/>
                        </a:solidFill>
                        <a:latin typeface="Cambria Math"/>
                      </a:rPr>
                      <m:t>1</m:t>
                    </m:r>
                    <m:f>
                      <m:fPr>
                        <m:ctrlPr>
                          <a:rPr lang="en-US" i="1" smtClean="0">
                            <a:solidFill>
                              <a:schemeClr val="bg1"/>
                            </a:solidFill>
                            <a:latin typeface="Cambria Math" panose="02040503050406030204" pitchFamily="18" charset="0"/>
                          </a:rPr>
                        </m:ctrlPr>
                      </m:fPr>
                      <m:num>
                        <m:r>
                          <a:rPr lang="en-US" b="0" i="1" smtClean="0">
                            <a:solidFill>
                              <a:schemeClr val="bg1"/>
                            </a:solidFill>
                            <a:latin typeface="Cambria Math"/>
                          </a:rPr>
                          <m:t>3</m:t>
                        </m:r>
                      </m:num>
                      <m:den>
                        <m:r>
                          <a:rPr lang="en-US" b="0" i="1" smtClean="0">
                            <a:solidFill>
                              <a:schemeClr val="bg1"/>
                            </a:solidFill>
                            <a:latin typeface="Cambria Math"/>
                          </a:rPr>
                          <m:t>4</m:t>
                        </m:r>
                      </m:den>
                    </m:f>
                  </m:oMath>
                </a14:m>
                <a:r>
                  <a:rPr lang="en-US" dirty="0"/>
                  <a:t/>
                </a:r>
                <a:br>
                  <a:rPr lang="en-US" dirty="0"/>
                </a:br>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85800" y="1447800"/>
                <a:ext cx="7772400" cy="1143000"/>
              </a:xfrm>
              <a:blipFill rotWithShape="1">
                <a:blip r:embed="rId3"/>
                <a:stretch>
                  <a:fillRect t="-123529" b="-66845"/>
                </a:stretch>
              </a:blipFill>
            </p:spPr>
            <p:txBody>
              <a:bodyPr/>
              <a:lstStyle/>
              <a:p>
                <a:r>
                  <a:rPr lang="en-US">
                    <a:noFill/>
                  </a:rPr>
                  <a:t> </a:t>
                </a:r>
              </a:p>
            </p:txBody>
          </p:sp>
        </mc:Fallback>
      </mc:AlternateContent>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14600"/>
            <a:ext cx="7772400" cy="1143000"/>
          </a:xfrm>
        </p:spPr>
        <p:txBody>
          <a:bodyPr/>
          <a:lstStyle/>
          <a:p>
            <a:r>
              <a:rPr lang="en-US" dirty="0" smtClean="0">
                <a:solidFill>
                  <a:schemeClr val="bg1"/>
                </a:solidFill>
              </a:rPr>
              <a:t>Ester packed 9 boxes inside of a crate. Each box weighed the same amount. If the crate weighed a total of 92.16 kilograms, how much did each box weigh?</a:t>
            </a:r>
            <a:endParaRPr lang="en-US"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20"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p:txBody>
          <a:bodyPr/>
          <a:lstStyle/>
          <a:p>
            <a:r>
              <a:rPr lang="en-US" dirty="0" smtClean="0">
                <a:solidFill>
                  <a:schemeClr val="bg1"/>
                </a:solidFill>
              </a:rPr>
              <a:t>10.24 kilograms</a:t>
            </a:r>
            <a:endParaRPr lang="en-US"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667000"/>
            <a:ext cx="7772400" cy="1143000"/>
          </a:xfrm>
        </p:spPr>
        <p:txBody>
          <a:bodyPr/>
          <a:lstStyle/>
          <a:p>
            <a:pPr algn="l"/>
            <a:r>
              <a:rPr lang="en-US" dirty="0" smtClean="0">
                <a:solidFill>
                  <a:schemeClr val="bg1"/>
                </a:solidFill>
              </a:rPr>
              <a:t>Are the measurements equivalent? Write yes or no.</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1) 4 pounds = 64 ounces</a:t>
            </a:r>
            <a:br>
              <a:rPr lang="en-US" dirty="0" smtClean="0">
                <a:solidFill>
                  <a:schemeClr val="bg1"/>
                </a:solidFill>
              </a:rPr>
            </a:br>
            <a:r>
              <a:rPr lang="en-US" dirty="0" smtClean="0">
                <a:solidFill>
                  <a:schemeClr val="bg1"/>
                </a:solidFill>
              </a:rPr>
              <a:t>2) 200 centimeters = 2 meters</a:t>
            </a:r>
            <a:br>
              <a:rPr lang="en-US" dirty="0" smtClean="0">
                <a:solidFill>
                  <a:schemeClr val="bg1"/>
                </a:solidFill>
              </a:rPr>
            </a:br>
            <a:r>
              <a:rPr lang="en-US" dirty="0" smtClean="0">
                <a:solidFill>
                  <a:schemeClr val="bg1"/>
                </a:solidFill>
              </a:rPr>
              <a:t>3) 2 kilograms = 200 grams</a:t>
            </a:r>
            <a:br>
              <a:rPr lang="en-US" dirty="0" smtClean="0">
                <a:solidFill>
                  <a:schemeClr val="bg1"/>
                </a:solidFill>
              </a:rPr>
            </a:br>
            <a:r>
              <a:rPr lang="en-US" dirty="0" smtClean="0">
                <a:solidFill>
                  <a:schemeClr val="bg1"/>
                </a:solidFill>
              </a:rPr>
              <a:t>4) 4 liters = 4,000 milliliters</a:t>
            </a:r>
            <a:br>
              <a:rPr lang="en-US" dirty="0" smtClean="0">
                <a:solidFill>
                  <a:schemeClr val="bg1"/>
                </a:solidFill>
              </a:rPr>
            </a:br>
            <a:r>
              <a:rPr lang="en-US" dirty="0" smtClean="0">
                <a:solidFill>
                  <a:schemeClr val="bg1"/>
                </a:solidFill>
              </a:rPr>
              <a:t>5) 2 tons = 200 pounds</a:t>
            </a:r>
            <a:br>
              <a:rPr lang="en-US" dirty="0" smtClean="0">
                <a:solidFill>
                  <a:schemeClr val="bg1"/>
                </a:solidFill>
              </a:rPr>
            </a:br>
            <a:endParaRPr lang="en-US"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6"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a:xfrm>
            <a:off x="762000" y="2514600"/>
            <a:ext cx="7772400" cy="1143000"/>
          </a:xfrm>
        </p:spPr>
        <p:txBody>
          <a:bodyPr/>
          <a:lstStyle/>
          <a:p>
            <a:pPr algn="l"/>
            <a:r>
              <a:rPr lang="en-US" dirty="0">
                <a:solidFill>
                  <a:schemeClr val="bg1"/>
                </a:solidFill>
              </a:rPr>
              <a:t>1) 4 pounds = 64 </a:t>
            </a:r>
            <a:r>
              <a:rPr lang="en-US" dirty="0" smtClean="0">
                <a:solidFill>
                  <a:schemeClr val="bg1"/>
                </a:solidFill>
              </a:rPr>
              <a:t>ounces </a:t>
            </a:r>
            <a:r>
              <a:rPr lang="en-US" dirty="0" smtClean="0">
                <a:solidFill>
                  <a:srgbClr val="FF0000"/>
                </a:solidFill>
              </a:rPr>
              <a:t>yes</a:t>
            </a:r>
            <a:r>
              <a:rPr lang="en-US" dirty="0">
                <a:solidFill>
                  <a:schemeClr val="bg1"/>
                </a:solidFill>
              </a:rPr>
              <a:t/>
            </a:r>
            <a:br>
              <a:rPr lang="en-US" dirty="0">
                <a:solidFill>
                  <a:schemeClr val="bg1"/>
                </a:solidFill>
              </a:rPr>
            </a:br>
            <a:r>
              <a:rPr lang="en-US" dirty="0">
                <a:solidFill>
                  <a:schemeClr val="bg1"/>
                </a:solidFill>
              </a:rPr>
              <a:t>2) 200 centimeters = 2 </a:t>
            </a:r>
            <a:r>
              <a:rPr lang="en-US" dirty="0" smtClean="0">
                <a:solidFill>
                  <a:schemeClr val="bg1"/>
                </a:solidFill>
              </a:rPr>
              <a:t>meters </a:t>
            </a:r>
            <a:r>
              <a:rPr lang="en-US" dirty="0" smtClean="0">
                <a:solidFill>
                  <a:srgbClr val="FF0000"/>
                </a:solidFill>
              </a:rPr>
              <a:t>yes</a:t>
            </a:r>
            <a:r>
              <a:rPr lang="en-US" dirty="0">
                <a:solidFill>
                  <a:schemeClr val="bg1"/>
                </a:solidFill>
              </a:rPr>
              <a:t/>
            </a:r>
            <a:br>
              <a:rPr lang="en-US" dirty="0">
                <a:solidFill>
                  <a:schemeClr val="bg1"/>
                </a:solidFill>
              </a:rPr>
            </a:br>
            <a:r>
              <a:rPr lang="en-US" dirty="0">
                <a:solidFill>
                  <a:schemeClr val="bg1"/>
                </a:solidFill>
              </a:rPr>
              <a:t>3) 2 kilograms = 200 </a:t>
            </a:r>
            <a:r>
              <a:rPr lang="en-US" dirty="0" smtClean="0">
                <a:solidFill>
                  <a:schemeClr val="bg1"/>
                </a:solidFill>
              </a:rPr>
              <a:t>grams </a:t>
            </a:r>
            <a:r>
              <a:rPr lang="en-US" dirty="0" smtClean="0">
                <a:solidFill>
                  <a:srgbClr val="FF0000"/>
                </a:solidFill>
              </a:rPr>
              <a:t>no</a:t>
            </a:r>
            <a:r>
              <a:rPr lang="en-US" dirty="0">
                <a:solidFill>
                  <a:schemeClr val="bg1"/>
                </a:solidFill>
              </a:rPr>
              <a:t/>
            </a:r>
            <a:br>
              <a:rPr lang="en-US" dirty="0">
                <a:solidFill>
                  <a:schemeClr val="bg1"/>
                </a:solidFill>
              </a:rPr>
            </a:br>
            <a:r>
              <a:rPr lang="en-US" dirty="0">
                <a:solidFill>
                  <a:schemeClr val="bg1"/>
                </a:solidFill>
              </a:rPr>
              <a:t>4) 4 liters = 4,000 </a:t>
            </a:r>
            <a:r>
              <a:rPr lang="en-US" dirty="0" smtClean="0">
                <a:solidFill>
                  <a:schemeClr val="bg1"/>
                </a:solidFill>
              </a:rPr>
              <a:t>milliliters </a:t>
            </a:r>
            <a:r>
              <a:rPr lang="en-US" dirty="0" smtClean="0">
                <a:solidFill>
                  <a:srgbClr val="FF0000"/>
                </a:solidFill>
              </a:rPr>
              <a:t>yes</a:t>
            </a:r>
            <a:r>
              <a:rPr lang="en-US" dirty="0">
                <a:solidFill>
                  <a:schemeClr val="bg1"/>
                </a:solidFill>
              </a:rPr>
              <a:t/>
            </a:r>
            <a:br>
              <a:rPr lang="en-US" dirty="0">
                <a:solidFill>
                  <a:schemeClr val="bg1"/>
                </a:solidFill>
              </a:rPr>
            </a:br>
            <a:r>
              <a:rPr lang="en-US" dirty="0">
                <a:solidFill>
                  <a:schemeClr val="bg1"/>
                </a:solidFill>
              </a:rPr>
              <a:t>5) 2 tons = 200 </a:t>
            </a:r>
            <a:r>
              <a:rPr lang="en-US" dirty="0" smtClean="0">
                <a:solidFill>
                  <a:schemeClr val="bg1"/>
                </a:solidFill>
              </a:rPr>
              <a:t>pounds </a:t>
            </a:r>
            <a:r>
              <a:rPr lang="en-US" dirty="0" smtClean="0">
                <a:solidFill>
                  <a:srgbClr val="FF0000"/>
                </a:solidFill>
              </a:rPr>
              <a:t>no</a:t>
            </a:r>
            <a:endParaRPr lang="en-US" dirty="0"/>
          </a:p>
        </p:txBody>
      </p:sp>
    </p:spTree>
  </p:cSld>
  <p:clrMapOvr>
    <a:masterClrMapping/>
  </p:clrMapOvr>
  <p:transition>
    <p:zo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514600"/>
            <a:ext cx="7772400" cy="1143000"/>
          </a:xfrm>
        </p:spPr>
        <p:txBody>
          <a:bodyPr/>
          <a:lstStyle/>
          <a:p>
            <a:r>
              <a:rPr lang="en-US" dirty="0" smtClean="0">
                <a:solidFill>
                  <a:schemeClr val="bg1"/>
                </a:solidFill>
              </a:rPr>
              <a:t>Jake runs either 15 kilometers or 8,500 meters each day. He alternates short and long runs. How many meters farther will he run on his two long run days than on his two short run day?</a:t>
            </a:r>
            <a:endParaRPr lang="en-US"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p:txBody>
          <a:bodyPr/>
          <a:lstStyle/>
          <a:p>
            <a:r>
              <a:rPr lang="en-US" smtClean="0">
                <a:solidFill>
                  <a:schemeClr val="bg1"/>
                </a:solidFill>
              </a:rPr>
              <a:t>13,000 </a:t>
            </a:r>
            <a:r>
              <a:rPr lang="en-US" smtClean="0">
                <a:solidFill>
                  <a:schemeClr val="bg1"/>
                </a:solidFill>
              </a:rPr>
              <a:t>meters</a:t>
            </a:r>
            <a:endParaRPr lang="en-US"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09800"/>
            <a:ext cx="8382000" cy="1828800"/>
          </a:xfrm>
        </p:spPr>
        <p:txBody>
          <a:bodyPr/>
          <a:lstStyle/>
          <a:p>
            <a:r>
              <a:rPr lang="en-US" dirty="0" smtClean="0">
                <a:solidFill>
                  <a:schemeClr val="bg1"/>
                </a:solidFill>
              </a:rPr>
              <a:t>Mrs. Johnson has 2 kilograms of apples, 0.5 kilogram of pears, and 1,500 grams of bananas. She chops the fruit into small pieces and mixes them together. Then she divides the mixture equally into 4 bowls. The finished fruit mixture has a mass of </a:t>
            </a:r>
            <a:r>
              <a:rPr lang="en-US" u="sng" dirty="0" smtClean="0">
                <a:solidFill>
                  <a:schemeClr val="bg1"/>
                </a:solidFill>
              </a:rPr>
              <a:t>		</a:t>
            </a:r>
            <a:r>
              <a:rPr lang="en-US" dirty="0" smtClean="0">
                <a:solidFill>
                  <a:schemeClr val="bg1"/>
                </a:solidFill>
              </a:rPr>
              <a:t> gram(s), so each bowl holds </a:t>
            </a:r>
            <a:r>
              <a:rPr lang="en-US" u="sng" dirty="0" smtClean="0">
                <a:solidFill>
                  <a:schemeClr val="bg1"/>
                </a:solidFill>
              </a:rPr>
              <a:t>		</a:t>
            </a:r>
            <a:r>
              <a:rPr lang="en-US" dirty="0" smtClean="0">
                <a:solidFill>
                  <a:schemeClr val="bg1"/>
                </a:solidFill>
              </a:rPr>
              <a:t> gram(s) of fruit.</a:t>
            </a:r>
            <a:endParaRPr lang="en-US"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p:txBody>
          <a:bodyPr/>
          <a:lstStyle/>
          <a:p>
            <a:r>
              <a:rPr lang="en-US" dirty="0">
                <a:solidFill>
                  <a:schemeClr val="bg1"/>
                </a:solidFill>
              </a:rPr>
              <a:t>The finished fruit mixture has a mass of </a:t>
            </a:r>
            <a:r>
              <a:rPr lang="en-US" u="sng" dirty="0" smtClean="0">
                <a:solidFill>
                  <a:srgbClr val="FF0000"/>
                </a:solidFill>
              </a:rPr>
              <a:t>4,000</a:t>
            </a:r>
            <a:r>
              <a:rPr lang="en-US" dirty="0" smtClean="0">
                <a:solidFill>
                  <a:schemeClr val="bg1"/>
                </a:solidFill>
              </a:rPr>
              <a:t> </a:t>
            </a:r>
            <a:r>
              <a:rPr lang="en-US" dirty="0">
                <a:solidFill>
                  <a:schemeClr val="bg1"/>
                </a:solidFill>
              </a:rPr>
              <a:t>gram(s), so each bowl holds </a:t>
            </a:r>
            <a:r>
              <a:rPr lang="en-US" u="sng" dirty="0" smtClean="0">
                <a:solidFill>
                  <a:srgbClr val="FF0000"/>
                </a:solidFill>
              </a:rPr>
              <a:t>1,000</a:t>
            </a:r>
            <a:r>
              <a:rPr lang="en-US" dirty="0" smtClean="0">
                <a:solidFill>
                  <a:schemeClr val="bg1"/>
                </a:solidFill>
              </a:rPr>
              <a:t> </a:t>
            </a:r>
            <a:r>
              <a:rPr lang="en-US" dirty="0">
                <a:solidFill>
                  <a:schemeClr val="bg1"/>
                </a:solidFill>
              </a:rPr>
              <a:t>gram(s) of fruit.</a:t>
            </a:r>
            <a:endParaRPr lang="en-US" dirty="0"/>
          </a:p>
        </p:txBody>
      </p:sp>
    </p:spTree>
  </p:cSld>
  <p:clrMapOvr>
    <a:masterClrMapping/>
  </p:clrMapOvr>
  <p:transition>
    <p:zo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0"/>
            <a:ext cx="8686800" cy="2133600"/>
          </a:xfrm>
        </p:spPr>
        <p:txBody>
          <a:bodyPr/>
          <a:lstStyle/>
          <a:p>
            <a:pPr algn="l"/>
            <a:r>
              <a:rPr lang="en-US" sz="3600" dirty="0" smtClean="0">
                <a:solidFill>
                  <a:schemeClr val="bg1"/>
                </a:solidFill>
              </a:rPr>
              <a:t>Omar is excited about going on a camping trip with his friends. The trip is in 8 days. He is counting down the hours and minutes until the trip. Select the numbers from each set of parentheses to make the statement true.</a:t>
            </a:r>
            <a:br>
              <a:rPr lang="en-US" sz="3600" dirty="0" smtClean="0">
                <a:solidFill>
                  <a:schemeClr val="bg1"/>
                </a:solidFill>
              </a:rPr>
            </a:br>
            <a:r>
              <a:rPr lang="en-US" sz="3600" dirty="0" smtClean="0">
                <a:solidFill>
                  <a:schemeClr val="bg1"/>
                </a:solidFill>
              </a:rPr>
              <a:t/>
            </a:r>
            <a:br>
              <a:rPr lang="en-US" sz="3600" dirty="0" smtClean="0">
                <a:solidFill>
                  <a:schemeClr val="bg1"/>
                </a:solidFill>
              </a:rPr>
            </a:br>
            <a:r>
              <a:rPr lang="en-US" sz="3600" dirty="0" smtClean="0">
                <a:solidFill>
                  <a:schemeClr val="bg1"/>
                </a:solidFill>
              </a:rPr>
              <a:t>The camping trip will occur in  (96, 192, 240) hours or (11520, 4608, 2880) minutes.</a:t>
            </a:r>
            <a:br>
              <a:rPr lang="en-US" sz="3600" dirty="0" smtClean="0">
                <a:solidFill>
                  <a:schemeClr val="bg1"/>
                </a:solidFill>
              </a:rPr>
            </a:br>
            <a:endParaRPr lang="en-US" sz="3600"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p:txBody>
          <a:bodyPr/>
          <a:lstStyle/>
          <a:p>
            <a:r>
              <a:rPr lang="en-US" sz="3200" dirty="0">
                <a:solidFill>
                  <a:schemeClr val="bg1"/>
                </a:solidFill>
              </a:rPr>
              <a:t>The camping trip will occur in  (96, </a:t>
            </a:r>
            <a:r>
              <a:rPr lang="en-US" sz="3200" dirty="0">
                <a:solidFill>
                  <a:srgbClr val="FF0000"/>
                </a:solidFill>
              </a:rPr>
              <a:t>192</a:t>
            </a:r>
            <a:r>
              <a:rPr lang="en-US" sz="3200" dirty="0">
                <a:solidFill>
                  <a:schemeClr val="bg1"/>
                </a:solidFill>
              </a:rPr>
              <a:t>, 240) hours or (</a:t>
            </a:r>
            <a:r>
              <a:rPr lang="en-US" sz="3200" dirty="0">
                <a:solidFill>
                  <a:srgbClr val="FF0000"/>
                </a:solidFill>
              </a:rPr>
              <a:t>11520</a:t>
            </a:r>
            <a:r>
              <a:rPr lang="en-US" sz="3200" dirty="0">
                <a:solidFill>
                  <a:schemeClr val="bg1"/>
                </a:solidFill>
              </a:rPr>
              <a:t>, 4608, 2880) minutes.</a:t>
            </a:r>
            <a:endParaRPr lang="en-US" sz="3200" dirty="0"/>
          </a:p>
        </p:txBody>
      </p:sp>
    </p:spTree>
  </p:cSld>
  <p:clrMapOvr>
    <a:masterClrMapping/>
  </p:clrMapOvr>
  <p:transition>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1447800" y="3168650"/>
            <a:ext cx="6248400" cy="64135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ltLang="en-US" sz="3600">
              <a:solidFill>
                <a:schemeClr val="bg1"/>
              </a:solidFill>
            </a:endParaRPr>
          </a:p>
        </p:txBody>
      </p:sp>
      <p:sp>
        <p:nvSpPr>
          <p:cNvPr id="54277" name="AutoShape 5">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4278" name="Text Box 6"/>
          <p:cNvSpPr txBox="1">
            <a:spLocks noChangeArrowheads="1"/>
          </p:cNvSpPr>
          <p:nvPr/>
        </p:nvSpPr>
        <p:spPr bwMode="auto">
          <a:xfrm>
            <a:off x="4752975" y="2555875"/>
            <a:ext cx="18415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spcBef>
                <a:spcPct val="50000"/>
              </a:spcBef>
            </a:pPr>
            <a:endParaRPr lang="en-US" altLang="en-US" sz="2400"/>
          </a:p>
        </p:txBody>
      </p:sp>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pPr/>
                <a14:m>
                  <m:oMathPara xmlns:m="http://schemas.openxmlformats.org/officeDocument/2006/math">
                    <m:oMathParaPr>
                      <m:jc m:val="centerGroup"/>
                    </m:oMathParaPr>
                    <m:oMath xmlns:m="http://schemas.openxmlformats.org/officeDocument/2006/math">
                      <m:r>
                        <a:rPr lang="en-US" b="0" i="1" smtClean="0">
                          <a:solidFill>
                            <a:schemeClr val="bg1"/>
                          </a:solidFill>
                          <a:latin typeface="Cambria Math"/>
                        </a:rPr>
                        <m:t>1</m:t>
                      </m:r>
                      <m:f>
                        <m:fPr>
                          <m:ctrlPr>
                            <a:rPr lang="en-US" i="1" smtClean="0">
                              <a:solidFill>
                                <a:schemeClr val="bg1"/>
                              </a:solidFill>
                              <a:latin typeface="Cambria Math" panose="02040503050406030204" pitchFamily="18" charset="0"/>
                            </a:rPr>
                          </m:ctrlPr>
                        </m:fPr>
                        <m:num>
                          <m:r>
                            <a:rPr lang="en-US" b="0" i="1" smtClean="0">
                              <a:solidFill>
                                <a:schemeClr val="bg1"/>
                              </a:solidFill>
                              <a:latin typeface="Cambria Math"/>
                            </a:rPr>
                            <m:t>5</m:t>
                          </m:r>
                        </m:num>
                        <m:den>
                          <m:r>
                            <a:rPr lang="en-US" b="0" i="1" smtClean="0">
                              <a:solidFill>
                                <a:schemeClr val="bg1"/>
                              </a:solidFill>
                              <a:latin typeface="Cambria Math"/>
                            </a:rPr>
                            <m:t>12</m:t>
                          </m:r>
                        </m:den>
                      </m:f>
                    </m:oMath>
                  </m:oMathPara>
                </a14:m>
                <a:endParaRPr lang="en-US" dirty="0">
                  <a:solidFill>
                    <a:schemeClr val="bg1"/>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1">
                <a:blip r:embed="rId3"/>
                <a:stretch>
                  <a:fillRect b="-5851"/>
                </a:stretch>
              </a:blipFill>
            </p:spPr>
            <p:txBody>
              <a:bodyPr/>
              <a:lstStyle/>
              <a:p>
                <a:r>
                  <a:rPr lang="en-US">
                    <a:noFill/>
                  </a:rPr>
                  <a:t> </a:t>
                </a:r>
              </a:p>
            </p:txBody>
          </p:sp>
        </mc:Fallback>
      </mc:AlternateContent>
    </p:spTree>
  </p:cSld>
  <p:clrMapOvr>
    <a:masterClrMapping/>
  </p:clrMapOvr>
  <p:transition advClick="0">
    <p:zo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04800"/>
            <a:ext cx="7772400" cy="6096000"/>
          </a:xfrm>
        </p:spPr>
        <p:txBody>
          <a:bodyPr/>
          <a:lstStyle/>
          <a:p>
            <a:r>
              <a:rPr lang="en-US" sz="2800" dirty="0" smtClean="0">
                <a:solidFill>
                  <a:schemeClr val="bg1"/>
                </a:solidFill>
              </a:rPr>
              <a:t>Duane carries all of these books in his backpack.</a:t>
            </a:r>
            <a:br>
              <a:rPr lang="en-US" sz="2800" dirty="0" smtClean="0">
                <a:solidFill>
                  <a:schemeClr val="bg1"/>
                </a:solidFill>
              </a:rPr>
            </a:br>
            <a:r>
              <a:rPr lang="en-US" sz="2800" dirty="0">
                <a:solidFill>
                  <a:schemeClr val="bg1"/>
                </a:solidFill>
              </a:rPr>
              <a:t/>
            </a:r>
            <a:br>
              <a:rPr lang="en-US" sz="2800" dirty="0">
                <a:solidFill>
                  <a:schemeClr val="bg1"/>
                </a:solidFill>
              </a:rPr>
            </a:br>
            <a:r>
              <a:rPr lang="en-US" sz="2800" dirty="0" smtClean="0">
                <a:solidFill>
                  <a:schemeClr val="bg1"/>
                </a:solidFill>
              </a:rPr>
              <a:t/>
            </a:r>
            <a:br>
              <a:rPr lang="en-US" sz="2800" dirty="0" smtClean="0">
                <a:solidFill>
                  <a:schemeClr val="bg1"/>
                </a:solidFill>
              </a:rPr>
            </a:br>
            <a:r>
              <a:rPr lang="en-US" sz="2800" dirty="0" smtClean="0">
                <a:solidFill>
                  <a:schemeClr val="bg1"/>
                </a:solidFill>
              </a:rPr>
              <a:t/>
            </a:r>
            <a:br>
              <a:rPr lang="en-US" sz="2800" dirty="0" smtClean="0">
                <a:solidFill>
                  <a:schemeClr val="bg1"/>
                </a:solidFill>
              </a:rPr>
            </a:br>
            <a:r>
              <a:rPr lang="en-US" sz="2800" dirty="0">
                <a:solidFill>
                  <a:schemeClr val="bg1"/>
                </a:solidFill>
              </a:rPr>
              <a:t/>
            </a:r>
            <a:br>
              <a:rPr lang="en-US" sz="2800" dirty="0">
                <a:solidFill>
                  <a:schemeClr val="bg1"/>
                </a:solidFill>
              </a:rPr>
            </a:br>
            <a:r>
              <a:rPr lang="en-US" sz="2800" dirty="0">
                <a:solidFill>
                  <a:schemeClr val="bg1"/>
                </a:solidFill>
              </a:rPr>
              <a:t/>
            </a:r>
            <a:br>
              <a:rPr lang="en-US" sz="2800" dirty="0">
                <a:solidFill>
                  <a:schemeClr val="bg1"/>
                </a:solidFill>
              </a:rPr>
            </a:br>
            <a:r>
              <a:rPr lang="en-US" sz="2800" dirty="0" smtClean="0">
                <a:solidFill>
                  <a:schemeClr val="bg1"/>
                </a:solidFill>
              </a:rPr>
              <a:t/>
            </a:r>
            <a:br>
              <a:rPr lang="en-US" sz="2800" dirty="0" smtClean="0">
                <a:solidFill>
                  <a:schemeClr val="bg1"/>
                </a:solidFill>
              </a:rPr>
            </a:br>
            <a:r>
              <a:rPr lang="en-US" sz="2800" dirty="0">
                <a:solidFill>
                  <a:schemeClr val="bg1"/>
                </a:solidFill>
              </a:rPr>
              <a:t/>
            </a:r>
            <a:br>
              <a:rPr lang="en-US" sz="2800" dirty="0">
                <a:solidFill>
                  <a:schemeClr val="bg1"/>
                </a:solidFill>
              </a:rPr>
            </a:br>
            <a:r>
              <a:rPr lang="en-US" sz="2800" dirty="0" smtClean="0">
                <a:solidFill>
                  <a:schemeClr val="bg1"/>
                </a:solidFill>
              </a:rPr>
              <a:t>What is the total weight in pounds of the books in Duane’s backpack?</a:t>
            </a:r>
            <a:br>
              <a:rPr lang="en-US" sz="2800" dirty="0" smtClean="0">
                <a:solidFill>
                  <a:schemeClr val="bg1"/>
                </a:solidFill>
              </a:rPr>
            </a:br>
            <a:r>
              <a:rPr lang="en-US" sz="2800" dirty="0">
                <a:solidFill>
                  <a:schemeClr val="bg1"/>
                </a:solidFill>
              </a:rPr>
              <a:t/>
            </a:r>
            <a:br>
              <a:rPr lang="en-US" sz="2800" dirty="0">
                <a:solidFill>
                  <a:schemeClr val="bg1"/>
                </a:solidFill>
              </a:rPr>
            </a:br>
            <a:r>
              <a:rPr lang="en-US" sz="2800" dirty="0" smtClean="0">
                <a:solidFill>
                  <a:schemeClr val="bg1"/>
                </a:solidFill>
              </a:rPr>
              <a:t>What is the total weight in ounces of books in Duane’s backpack?</a:t>
            </a:r>
            <a:r>
              <a:rPr lang="en-US" dirty="0" smtClean="0">
                <a:solidFill>
                  <a:schemeClr val="bg1"/>
                </a:solidFill>
              </a:rPr>
              <a:t/>
            </a:r>
            <a:br>
              <a:rPr lang="en-US" dirty="0" smtClean="0">
                <a:solidFill>
                  <a:schemeClr val="bg1"/>
                </a:solidFill>
              </a:rPr>
            </a:br>
            <a:endParaRPr lang="en-US" dirty="0">
              <a:solidFill>
                <a:schemeClr val="bg1"/>
              </a:solidFill>
            </a:endParaRPr>
          </a:p>
        </p:txBody>
      </p:sp>
      <mc:AlternateContent xmlns:mc="http://schemas.openxmlformats.org/markup-compatibility/2006" xmlns:a14="http://schemas.microsoft.com/office/drawing/2010/main">
        <mc:Choice Requires="a14">
          <p:graphicFrame>
            <p:nvGraphicFramePr>
              <p:cNvPr id="3" name="Table 2"/>
              <p:cNvGraphicFramePr>
                <a:graphicFrameLocks noGrp="1"/>
              </p:cNvGraphicFramePr>
              <p:nvPr>
                <p:extLst>
                  <p:ext uri="{D42A27DB-BD31-4B8C-83A1-F6EECF244321}">
                    <p14:modId xmlns:p14="http://schemas.microsoft.com/office/powerpoint/2010/main" val="3259028586"/>
                  </p:ext>
                </p:extLst>
              </p:nvPr>
            </p:nvGraphicFramePr>
            <p:xfrm>
              <a:off x="2895600" y="838200"/>
              <a:ext cx="3733800" cy="2482152"/>
            </p:xfrm>
            <a:graphic>
              <a:graphicData uri="http://schemas.openxmlformats.org/drawingml/2006/table">
                <a:tbl>
                  <a:tblPr firstRow="1" bandRow="1">
                    <a:tableStyleId>{21E4AEA4-8DFA-4A89-87EB-49C32662AFE0}</a:tableStyleId>
                  </a:tblPr>
                  <a:tblGrid>
                    <a:gridCol w="1866900"/>
                    <a:gridCol w="1866900"/>
                  </a:tblGrid>
                  <a:tr h="381000">
                    <a:tc>
                      <a:txBody>
                        <a:bodyPr/>
                        <a:lstStyle/>
                        <a:p>
                          <a:pPr algn="ctr"/>
                          <a:r>
                            <a:rPr lang="en-US" dirty="0" smtClean="0"/>
                            <a:t>Book</a:t>
                          </a:r>
                          <a:endParaRPr lang="en-US" dirty="0"/>
                        </a:p>
                      </a:txBody>
                      <a:tcPr/>
                    </a:tc>
                    <a:tc>
                      <a:txBody>
                        <a:bodyPr/>
                        <a:lstStyle/>
                        <a:p>
                          <a:pPr algn="ctr"/>
                          <a:r>
                            <a:rPr lang="en-US" dirty="0" smtClean="0"/>
                            <a:t>Weight</a:t>
                          </a:r>
                          <a:endParaRPr lang="en-US" dirty="0"/>
                        </a:p>
                      </a:txBody>
                      <a:tcPr/>
                    </a:tc>
                  </a:tr>
                  <a:tr h="381000">
                    <a:tc>
                      <a:txBody>
                        <a:bodyPr/>
                        <a:lstStyle/>
                        <a:p>
                          <a:r>
                            <a:rPr lang="en-US" dirty="0" smtClean="0"/>
                            <a:t>Mathematics</a:t>
                          </a:r>
                          <a:endParaRPr lang="en-US" dirty="0"/>
                        </a:p>
                      </a:txBody>
                      <a:tcPr/>
                    </a:tc>
                    <a:tc>
                      <a:txBody>
                        <a:bodyPr/>
                        <a:lstStyle/>
                        <a:p>
                          <a14:m>
                            <m:oMath xmlns:m="http://schemas.openxmlformats.org/officeDocument/2006/math">
                              <m:r>
                                <a:rPr lang="en-US" b="0" i="1" smtClean="0">
                                  <a:latin typeface="Cambria Math"/>
                                </a:rPr>
                                <m:t>3</m:t>
                              </m:r>
                              <m:f>
                                <m:fPr>
                                  <m:ctrlPr>
                                    <a:rPr lang="en-US" i="1" smtClean="0">
                                      <a:latin typeface="Cambria Math" panose="02040503050406030204" pitchFamily="18" charset="0"/>
                                    </a:rPr>
                                  </m:ctrlPr>
                                </m:fPr>
                                <m:num>
                                  <m:r>
                                    <a:rPr lang="en-US" b="0" i="1" smtClean="0">
                                      <a:latin typeface="Cambria Math"/>
                                    </a:rPr>
                                    <m:t>3</m:t>
                                  </m:r>
                                </m:num>
                                <m:den>
                                  <m:r>
                                    <a:rPr lang="en-US" b="0" i="1" smtClean="0">
                                      <a:latin typeface="Cambria Math"/>
                                    </a:rPr>
                                    <m:t>4</m:t>
                                  </m:r>
                                </m:den>
                              </m:f>
                            </m:oMath>
                          </a14:m>
                          <a:r>
                            <a:rPr lang="en-US" dirty="0" smtClean="0"/>
                            <a:t> lb</a:t>
                          </a:r>
                          <a:endParaRPr lang="en-US" dirty="0"/>
                        </a:p>
                      </a:txBody>
                      <a:tcPr/>
                    </a:tc>
                  </a:tr>
                  <a:tr h="381000">
                    <a:tc>
                      <a:txBody>
                        <a:bodyPr/>
                        <a:lstStyle/>
                        <a:p>
                          <a:r>
                            <a:rPr lang="en-US" dirty="0" smtClean="0"/>
                            <a:t>Science</a:t>
                          </a:r>
                          <a:endParaRPr lang="en-US" dirty="0"/>
                        </a:p>
                      </a:txBody>
                      <a:tcPr/>
                    </a:tc>
                    <a:tc>
                      <a:txBody>
                        <a:bodyPr/>
                        <a:lstStyle/>
                        <a:p>
                          <a:r>
                            <a:rPr lang="en-US" dirty="0" smtClean="0"/>
                            <a:t>55 </a:t>
                          </a:r>
                          <a:r>
                            <a:rPr lang="en-US" dirty="0" err="1" smtClean="0"/>
                            <a:t>oz</a:t>
                          </a:r>
                          <a:endParaRPr lang="en-US" dirty="0"/>
                        </a:p>
                      </a:txBody>
                      <a:tcPr/>
                    </a:tc>
                  </a:tr>
                  <a:tr h="381000">
                    <a:tc>
                      <a:txBody>
                        <a:bodyPr/>
                        <a:lstStyle/>
                        <a:p>
                          <a:r>
                            <a:rPr lang="en-US" dirty="0" smtClean="0"/>
                            <a:t>Social Studies</a:t>
                          </a:r>
                          <a:endParaRPr lang="en-US" dirty="0"/>
                        </a:p>
                      </a:txBody>
                      <a:tcPr/>
                    </a:tc>
                    <a:tc>
                      <a:txBody>
                        <a:bodyPr/>
                        <a:lstStyle/>
                        <a:p>
                          <a14:m>
                            <m:oMath xmlns:m="http://schemas.openxmlformats.org/officeDocument/2006/math">
                              <m:r>
                                <a:rPr lang="en-US" b="0" i="1" smtClean="0">
                                  <a:latin typeface="Cambria Math"/>
                                </a:rPr>
                                <m:t>2</m:t>
                              </m:r>
                              <m:f>
                                <m:fPr>
                                  <m:ctrlPr>
                                    <a:rPr lang="en-US" i="1" smtClean="0">
                                      <a:latin typeface="Cambria Math" panose="02040503050406030204" pitchFamily="18" charset="0"/>
                                    </a:rPr>
                                  </m:ctrlPr>
                                </m:fPr>
                                <m:num>
                                  <m:r>
                                    <a:rPr lang="en-US" b="0" i="1" smtClean="0">
                                      <a:latin typeface="Cambria Math"/>
                                    </a:rPr>
                                    <m:t>1</m:t>
                                  </m:r>
                                </m:num>
                                <m:den>
                                  <m:r>
                                    <a:rPr lang="en-US" b="0" i="1" smtClean="0">
                                      <a:latin typeface="Cambria Math"/>
                                    </a:rPr>
                                    <m:t>4</m:t>
                                  </m:r>
                                </m:den>
                              </m:f>
                            </m:oMath>
                          </a14:m>
                          <a:r>
                            <a:rPr lang="en-US" dirty="0" smtClean="0"/>
                            <a:t> lb</a:t>
                          </a:r>
                        </a:p>
                      </a:txBody>
                      <a:tcPr/>
                    </a:tc>
                  </a:tr>
                  <a:tr h="381000">
                    <a:tc>
                      <a:txBody>
                        <a:bodyPr/>
                        <a:lstStyle/>
                        <a:p>
                          <a:r>
                            <a:rPr lang="en-US" dirty="0" smtClean="0"/>
                            <a:t>Literature 1</a:t>
                          </a:r>
                          <a:endParaRPr lang="en-US" dirty="0"/>
                        </a:p>
                      </a:txBody>
                      <a:tcPr/>
                    </a:tc>
                    <a:tc>
                      <a:txBody>
                        <a:bodyPr/>
                        <a:lstStyle/>
                        <a:p>
                          <a:r>
                            <a:rPr lang="en-US" dirty="0" smtClean="0"/>
                            <a:t>11 </a:t>
                          </a:r>
                          <a:r>
                            <a:rPr lang="en-US" dirty="0" err="1" smtClean="0"/>
                            <a:t>oz</a:t>
                          </a:r>
                          <a:endParaRPr lang="en-US" dirty="0"/>
                        </a:p>
                      </a:txBody>
                      <a:tcPr/>
                    </a:tc>
                  </a:tr>
                  <a:tr h="381000">
                    <a:tc>
                      <a:txBody>
                        <a:bodyPr/>
                        <a:lstStyle/>
                        <a:p>
                          <a:r>
                            <a:rPr lang="en-US" dirty="0" smtClean="0"/>
                            <a:t>Literature 2</a:t>
                          </a:r>
                          <a:endParaRPr lang="en-US" dirty="0"/>
                        </a:p>
                      </a:txBody>
                      <a:tcPr/>
                    </a:tc>
                    <a:tc>
                      <a:txBody>
                        <a:bodyPr/>
                        <a:lstStyle/>
                        <a:p>
                          <a:r>
                            <a:rPr lang="en-US" dirty="0" smtClean="0"/>
                            <a:t>14 </a:t>
                          </a:r>
                          <a:r>
                            <a:rPr lang="en-US" dirty="0" err="1" smtClean="0"/>
                            <a:t>oz</a:t>
                          </a:r>
                          <a:endParaRPr lang="en-US" dirty="0"/>
                        </a:p>
                      </a:txBody>
                      <a:tcPr/>
                    </a:tc>
                  </a:tr>
                </a:tbl>
              </a:graphicData>
            </a:graphic>
          </p:graphicFrame>
        </mc:Choice>
        <mc:Fallback xmlns="">
          <p:graphicFrame>
            <p:nvGraphicFramePr>
              <p:cNvPr id="3" name="Table 2"/>
              <p:cNvGraphicFramePr>
                <a:graphicFrameLocks noGrp="1"/>
              </p:cNvGraphicFramePr>
              <p:nvPr>
                <p:extLst>
                  <p:ext uri="{D42A27DB-BD31-4B8C-83A1-F6EECF244321}">
                    <p14:modId xmlns:p14="http://schemas.microsoft.com/office/powerpoint/2010/main" val="3259028586"/>
                  </p:ext>
                </p:extLst>
              </p:nvPr>
            </p:nvGraphicFramePr>
            <p:xfrm>
              <a:off x="2895600" y="838200"/>
              <a:ext cx="3733800" cy="2482152"/>
            </p:xfrm>
            <a:graphic>
              <a:graphicData uri="http://schemas.openxmlformats.org/drawingml/2006/table">
                <a:tbl>
                  <a:tblPr firstRow="1" bandRow="1">
                    <a:tableStyleId>{21E4AEA4-8DFA-4A89-87EB-49C32662AFE0}</a:tableStyleId>
                  </a:tblPr>
                  <a:tblGrid>
                    <a:gridCol w="1866900"/>
                    <a:gridCol w="1866900"/>
                  </a:tblGrid>
                  <a:tr h="381000">
                    <a:tc>
                      <a:txBody>
                        <a:bodyPr/>
                        <a:lstStyle/>
                        <a:p>
                          <a:pPr algn="ctr"/>
                          <a:r>
                            <a:rPr lang="en-US" dirty="0" smtClean="0"/>
                            <a:t>Book</a:t>
                          </a:r>
                          <a:endParaRPr lang="en-US" dirty="0"/>
                        </a:p>
                      </a:txBody>
                      <a:tcPr/>
                    </a:tc>
                    <a:tc>
                      <a:txBody>
                        <a:bodyPr/>
                        <a:lstStyle/>
                        <a:p>
                          <a:pPr algn="ctr"/>
                          <a:r>
                            <a:rPr lang="en-US" dirty="0" smtClean="0"/>
                            <a:t>Weight</a:t>
                          </a:r>
                          <a:endParaRPr lang="en-US" dirty="0"/>
                        </a:p>
                      </a:txBody>
                      <a:tcPr/>
                    </a:tc>
                  </a:tr>
                  <a:tr h="479362">
                    <a:tc>
                      <a:txBody>
                        <a:bodyPr/>
                        <a:lstStyle/>
                        <a:p>
                          <a:r>
                            <a:rPr lang="en-US" dirty="0" smtClean="0"/>
                            <a:t>Mathematics</a:t>
                          </a:r>
                          <a:endParaRPr lang="en-US" dirty="0"/>
                        </a:p>
                      </a:txBody>
                      <a:tcPr/>
                    </a:tc>
                    <a:tc>
                      <a:txBody>
                        <a:bodyPr/>
                        <a:lstStyle/>
                        <a:p>
                          <a:endParaRPr lang="en-US"/>
                        </a:p>
                      </a:txBody>
                      <a:tcPr>
                        <a:blipFill rotWithShape="1">
                          <a:blip r:embed="rId3"/>
                          <a:stretch>
                            <a:fillRect l="-100327" t="-84810" b="-353165"/>
                          </a:stretch>
                        </a:blipFill>
                      </a:tcPr>
                    </a:tc>
                  </a:tr>
                  <a:tr h="381000">
                    <a:tc>
                      <a:txBody>
                        <a:bodyPr/>
                        <a:lstStyle/>
                        <a:p>
                          <a:r>
                            <a:rPr lang="en-US" dirty="0" smtClean="0"/>
                            <a:t>Science</a:t>
                          </a:r>
                          <a:endParaRPr lang="en-US" dirty="0"/>
                        </a:p>
                      </a:txBody>
                      <a:tcPr/>
                    </a:tc>
                    <a:tc>
                      <a:txBody>
                        <a:bodyPr/>
                        <a:lstStyle/>
                        <a:p>
                          <a:r>
                            <a:rPr lang="en-US" dirty="0" smtClean="0"/>
                            <a:t>55 </a:t>
                          </a:r>
                          <a:r>
                            <a:rPr lang="en-US" dirty="0" err="1" smtClean="0"/>
                            <a:t>oz</a:t>
                          </a:r>
                          <a:endParaRPr lang="en-US" dirty="0"/>
                        </a:p>
                      </a:txBody>
                      <a:tcPr/>
                    </a:tc>
                  </a:tr>
                  <a:tr h="478790">
                    <a:tc>
                      <a:txBody>
                        <a:bodyPr/>
                        <a:lstStyle/>
                        <a:p>
                          <a:r>
                            <a:rPr lang="en-US" dirty="0" smtClean="0"/>
                            <a:t>Social Studies</a:t>
                          </a:r>
                          <a:endParaRPr lang="en-US" dirty="0"/>
                        </a:p>
                      </a:txBody>
                      <a:tcPr/>
                    </a:tc>
                    <a:tc>
                      <a:txBody>
                        <a:bodyPr/>
                        <a:lstStyle/>
                        <a:p>
                          <a:endParaRPr lang="en-US"/>
                        </a:p>
                      </a:txBody>
                      <a:tcPr>
                        <a:blipFill rotWithShape="1">
                          <a:blip r:embed="rId3"/>
                          <a:stretch>
                            <a:fillRect l="-100327" t="-267949" b="-176923"/>
                          </a:stretch>
                        </a:blipFill>
                      </a:tcPr>
                    </a:tc>
                  </a:tr>
                  <a:tr h="381000">
                    <a:tc>
                      <a:txBody>
                        <a:bodyPr/>
                        <a:lstStyle/>
                        <a:p>
                          <a:r>
                            <a:rPr lang="en-US" dirty="0" smtClean="0"/>
                            <a:t>Literature 1</a:t>
                          </a:r>
                          <a:endParaRPr lang="en-US" dirty="0"/>
                        </a:p>
                      </a:txBody>
                      <a:tcPr/>
                    </a:tc>
                    <a:tc>
                      <a:txBody>
                        <a:bodyPr/>
                        <a:lstStyle/>
                        <a:p>
                          <a:r>
                            <a:rPr lang="en-US" dirty="0" smtClean="0"/>
                            <a:t>11 </a:t>
                          </a:r>
                          <a:r>
                            <a:rPr lang="en-US" dirty="0" err="1" smtClean="0"/>
                            <a:t>oz</a:t>
                          </a:r>
                          <a:endParaRPr lang="en-US" dirty="0"/>
                        </a:p>
                      </a:txBody>
                      <a:tcPr/>
                    </a:tc>
                  </a:tr>
                  <a:tr h="381000">
                    <a:tc>
                      <a:txBody>
                        <a:bodyPr/>
                        <a:lstStyle/>
                        <a:p>
                          <a:r>
                            <a:rPr lang="en-US" dirty="0" smtClean="0"/>
                            <a:t>Literature 2</a:t>
                          </a:r>
                          <a:endParaRPr lang="en-US" dirty="0"/>
                        </a:p>
                      </a:txBody>
                      <a:tcPr/>
                    </a:tc>
                    <a:tc>
                      <a:txBody>
                        <a:bodyPr/>
                        <a:lstStyle/>
                        <a:p>
                          <a:r>
                            <a:rPr lang="en-US" dirty="0" smtClean="0"/>
                            <a:t>14 </a:t>
                          </a:r>
                          <a:r>
                            <a:rPr lang="en-US" dirty="0" err="1" smtClean="0"/>
                            <a:t>oz</a:t>
                          </a:r>
                          <a:endParaRPr lang="en-US" dirty="0"/>
                        </a:p>
                      </a:txBody>
                      <a:tcPr/>
                    </a:tc>
                  </a:tr>
                </a:tbl>
              </a:graphicData>
            </a:graphic>
          </p:graphicFrame>
        </mc:Fallback>
      </mc:AlternateContent>
    </p:spTree>
  </p:cSld>
  <p:clrMapOvr>
    <a:masterClrMapping/>
  </p:clrMapOvr>
  <p:transition>
    <p:zo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mc:AlternateContent xmlns:mc="http://schemas.openxmlformats.org/markup-compatibility/2006" xmlns:a14="http://schemas.microsoft.com/office/drawing/2010/main">
        <mc:Choice Requires="a14">
          <p:sp>
            <p:nvSpPr>
              <p:cNvPr id="2" name="Title 1"/>
              <p:cNvSpPr>
                <a:spLocks noGrp="1"/>
              </p:cNvSpPr>
              <p:nvPr>
                <p:ph type="title"/>
              </p:nvPr>
            </p:nvSpPr>
            <p:spPr/>
            <p:txBody>
              <a:bodyPr/>
              <a:lstStyle/>
              <a:p>
                <a14:m>
                  <m:oMath xmlns:m="http://schemas.openxmlformats.org/officeDocument/2006/math">
                    <m:r>
                      <a:rPr lang="en-US" b="0" i="1" smtClean="0">
                        <a:solidFill>
                          <a:srgbClr val="FF0000"/>
                        </a:solidFill>
                        <a:latin typeface="Cambria Math"/>
                      </a:rPr>
                      <m:t>10</m:t>
                    </m:r>
                    <m:f>
                      <m:fPr>
                        <m:ctrlPr>
                          <a:rPr lang="en-US" i="1" smtClean="0">
                            <a:solidFill>
                              <a:srgbClr val="FF0000"/>
                            </a:solidFill>
                            <a:latin typeface="Cambria Math" panose="02040503050406030204" pitchFamily="18" charset="0"/>
                          </a:rPr>
                        </m:ctrlPr>
                      </m:fPr>
                      <m:num>
                        <m:r>
                          <a:rPr lang="en-US" b="0" i="1" smtClean="0">
                            <a:solidFill>
                              <a:srgbClr val="FF0000"/>
                            </a:solidFill>
                            <a:latin typeface="Cambria Math"/>
                          </a:rPr>
                          <m:t>11</m:t>
                        </m:r>
                      </m:num>
                      <m:den>
                        <m:r>
                          <a:rPr lang="en-US" b="0" i="1" smtClean="0">
                            <a:solidFill>
                              <a:srgbClr val="FF0000"/>
                            </a:solidFill>
                            <a:latin typeface="Cambria Math"/>
                          </a:rPr>
                          <m:t>16</m:t>
                        </m:r>
                      </m:den>
                    </m:f>
                  </m:oMath>
                </a14:m>
                <a:r>
                  <a:rPr lang="en-US" dirty="0" smtClean="0">
                    <a:solidFill>
                      <a:srgbClr val="FF0000"/>
                    </a:solidFill>
                  </a:rPr>
                  <a:t> </a:t>
                </a:r>
                <a:r>
                  <a:rPr lang="en-US" dirty="0" err="1" smtClean="0">
                    <a:solidFill>
                      <a:srgbClr val="FF0000"/>
                    </a:solidFill>
                  </a:rPr>
                  <a:t>lbs</a:t>
                </a:r>
                <a:r>
                  <a:rPr lang="en-US" dirty="0" smtClean="0">
                    <a:solidFill>
                      <a:srgbClr val="FF0000"/>
                    </a:solidFill>
                  </a:rPr>
                  <a:t> or 171 </a:t>
                </a:r>
                <a:r>
                  <a:rPr lang="en-US" dirty="0" err="1" smtClean="0">
                    <a:solidFill>
                      <a:srgbClr val="FF0000"/>
                    </a:solidFill>
                  </a:rPr>
                  <a:t>oz</a:t>
                </a:r>
                <a:endParaRPr lang="en-US" dirty="0">
                  <a:solidFill>
                    <a:srgbClr val="FF0000"/>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blipFill rotWithShape="1">
                <a:blip r:embed="rId3"/>
                <a:stretch>
                  <a:fillRect b="-7447"/>
                </a:stretch>
              </a:blipFill>
            </p:spPr>
            <p:txBody>
              <a:bodyPr/>
              <a:lstStyle/>
              <a:p>
                <a:r>
                  <a:rPr lang="en-US">
                    <a:noFill/>
                  </a:rPr>
                  <a:t> </a:t>
                </a:r>
              </a:p>
            </p:txBody>
          </p:sp>
        </mc:Fallback>
      </mc:AlternateContent>
    </p:spTree>
  </p:cSld>
  <p:clrMapOvr>
    <a:masterClrMapping/>
  </p:clrMapOvr>
  <p:transition>
    <p:zo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6019800"/>
          </a:xfrm>
        </p:spPr>
        <p:txBody>
          <a:bodyPr/>
          <a:lstStyle/>
          <a:p>
            <a:pPr algn="l"/>
            <a:r>
              <a:rPr lang="en-US" sz="2800" dirty="0" smtClean="0">
                <a:solidFill>
                  <a:schemeClr val="bg1"/>
                </a:solidFill>
              </a:rPr>
              <a:t>A museum gives tours to students in groups of 7. Four fifth-grade classes are going to the museum today. There are 20 students in each class, but three students were absent today. The museum needs to determine the number of tour groups. Select true or false for each statement.</a:t>
            </a:r>
            <a:br>
              <a:rPr lang="en-US" sz="2800" dirty="0" smtClean="0">
                <a:solidFill>
                  <a:schemeClr val="bg1"/>
                </a:solidFill>
              </a:rPr>
            </a:br>
            <a:r>
              <a:rPr lang="en-US" sz="2800" dirty="0">
                <a:solidFill>
                  <a:schemeClr val="bg1"/>
                </a:solidFill>
              </a:rPr>
              <a:t/>
            </a:r>
            <a:br>
              <a:rPr lang="en-US" sz="2800" dirty="0">
                <a:solidFill>
                  <a:schemeClr val="bg1"/>
                </a:solidFill>
              </a:rPr>
            </a:br>
            <a:r>
              <a:rPr lang="en-US" sz="2800" dirty="0" smtClean="0">
                <a:solidFill>
                  <a:schemeClr val="bg1"/>
                </a:solidFill>
              </a:rPr>
              <a:t>A)	The expression (5 x 20 – 3) ÷ 7 can be used to find the number of groups.</a:t>
            </a:r>
            <a:br>
              <a:rPr lang="en-US" sz="2800" dirty="0" smtClean="0">
                <a:solidFill>
                  <a:schemeClr val="bg1"/>
                </a:solidFill>
              </a:rPr>
            </a:br>
            <a:r>
              <a:rPr lang="en-US" sz="2800" dirty="0" smtClean="0">
                <a:solidFill>
                  <a:schemeClr val="bg1"/>
                </a:solidFill>
              </a:rPr>
              <a:t>B)	The expression (4 x 20 – 3) ÷ 7 can be used to find the number of groups.</a:t>
            </a:r>
            <a:br>
              <a:rPr lang="en-US" sz="2800" dirty="0" smtClean="0">
                <a:solidFill>
                  <a:schemeClr val="bg1"/>
                </a:solidFill>
              </a:rPr>
            </a:br>
            <a:r>
              <a:rPr lang="en-US" sz="2800" dirty="0" smtClean="0">
                <a:solidFill>
                  <a:schemeClr val="bg1"/>
                </a:solidFill>
              </a:rPr>
              <a:t>C) 	There will be 11 tour groups.</a:t>
            </a:r>
            <a:br>
              <a:rPr lang="en-US" sz="2800" dirty="0" smtClean="0">
                <a:solidFill>
                  <a:schemeClr val="bg1"/>
                </a:solidFill>
              </a:rPr>
            </a:br>
            <a:r>
              <a:rPr lang="en-US" sz="2800" dirty="0" smtClean="0">
                <a:solidFill>
                  <a:schemeClr val="bg1"/>
                </a:solidFill>
              </a:rPr>
              <a:t>D)	There will be 77 tour groups.</a:t>
            </a:r>
            <a:endParaRPr lang="en-US" sz="2800"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6"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a:xfrm>
            <a:off x="767576" y="2286000"/>
            <a:ext cx="7772400" cy="1143000"/>
          </a:xfrm>
        </p:spPr>
        <p:txBody>
          <a:bodyPr/>
          <a:lstStyle/>
          <a:p>
            <a:pPr algn="l"/>
            <a:r>
              <a:rPr lang="en-US" sz="2800" dirty="0">
                <a:solidFill>
                  <a:schemeClr val="bg1"/>
                </a:solidFill>
              </a:rPr>
              <a:t>A)	The expression (5 x 20 – 3) ÷ 7 can be used to find the number of groups</a:t>
            </a:r>
            <a:r>
              <a:rPr lang="en-US" sz="2800" dirty="0" smtClean="0">
                <a:solidFill>
                  <a:schemeClr val="bg1"/>
                </a:solidFill>
              </a:rPr>
              <a:t>. </a:t>
            </a:r>
            <a:r>
              <a:rPr lang="en-US" sz="2800" dirty="0" smtClean="0">
                <a:solidFill>
                  <a:srgbClr val="FF0000"/>
                </a:solidFill>
              </a:rPr>
              <a:t>False</a:t>
            </a:r>
            <a:r>
              <a:rPr lang="en-US" sz="2800" dirty="0">
                <a:solidFill>
                  <a:schemeClr val="bg1"/>
                </a:solidFill>
              </a:rPr>
              <a:t/>
            </a:r>
            <a:br>
              <a:rPr lang="en-US" sz="2800" dirty="0">
                <a:solidFill>
                  <a:schemeClr val="bg1"/>
                </a:solidFill>
              </a:rPr>
            </a:br>
            <a:r>
              <a:rPr lang="en-US" sz="2800" dirty="0">
                <a:solidFill>
                  <a:schemeClr val="bg1"/>
                </a:solidFill>
              </a:rPr>
              <a:t>B)	The expression (4 x 20 – 3) ÷ 7 can be used to find the number of groups</a:t>
            </a:r>
            <a:r>
              <a:rPr lang="en-US" sz="2800" dirty="0" smtClean="0">
                <a:solidFill>
                  <a:schemeClr val="bg1"/>
                </a:solidFill>
              </a:rPr>
              <a:t>. </a:t>
            </a:r>
            <a:r>
              <a:rPr lang="en-US" sz="2800" dirty="0" smtClean="0">
                <a:solidFill>
                  <a:srgbClr val="FF0000"/>
                </a:solidFill>
              </a:rPr>
              <a:t>True</a:t>
            </a:r>
            <a:r>
              <a:rPr lang="en-US" sz="2800" dirty="0">
                <a:solidFill>
                  <a:schemeClr val="bg1"/>
                </a:solidFill>
              </a:rPr>
              <a:t/>
            </a:r>
            <a:br>
              <a:rPr lang="en-US" sz="2800" dirty="0">
                <a:solidFill>
                  <a:schemeClr val="bg1"/>
                </a:solidFill>
              </a:rPr>
            </a:br>
            <a:r>
              <a:rPr lang="en-US" sz="2800" dirty="0">
                <a:solidFill>
                  <a:schemeClr val="bg1"/>
                </a:solidFill>
              </a:rPr>
              <a:t>C) 	There will be 11 tour groups</a:t>
            </a:r>
            <a:r>
              <a:rPr lang="en-US" sz="2800" dirty="0" smtClean="0">
                <a:solidFill>
                  <a:schemeClr val="bg1"/>
                </a:solidFill>
              </a:rPr>
              <a:t>. </a:t>
            </a:r>
            <a:r>
              <a:rPr lang="en-US" sz="2800" dirty="0" smtClean="0">
                <a:solidFill>
                  <a:srgbClr val="FF0000"/>
                </a:solidFill>
              </a:rPr>
              <a:t>True</a:t>
            </a:r>
            <a:r>
              <a:rPr lang="en-US" sz="2800" dirty="0">
                <a:solidFill>
                  <a:schemeClr val="bg1"/>
                </a:solidFill>
              </a:rPr>
              <a:t/>
            </a:r>
            <a:br>
              <a:rPr lang="en-US" sz="2800" dirty="0">
                <a:solidFill>
                  <a:schemeClr val="bg1"/>
                </a:solidFill>
              </a:rPr>
            </a:br>
            <a:r>
              <a:rPr lang="en-US" sz="2800" dirty="0">
                <a:solidFill>
                  <a:schemeClr val="bg1"/>
                </a:solidFill>
              </a:rPr>
              <a:t>D)	There will be 77 tour groups</a:t>
            </a:r>
            <a:r>
              <a:rPr lang="en-US" sz="2800" dirty="0" smtClean="0">
                <a:solidFill>
                  <a:schemeClr val="bg1"/>
                </a:solidFill>
              </a:rPr>
              <a:t>. </a:t>
            </a:r>
            <a:r>
              <a:rPr lang="en-US" sz="2800" dirty="0" smtClean="0">
                <a:solidFill>
                  <a:srgbClr val="FF0000"/>
                </a:solidFill>
              </a:rPr>
              <a:t>False</a:t>
            </a:r>
            <a:endParaRPr lang="en-US" sz="2800" dirty="0"/>
          </a:p>
        </p:txBody>
      </p:sp>
    </p:spTree>
  </p:cSld>
  <p:clrMapOvr>
    <a:masterClrMapping/>
  </p:clrMapOvr>
  <p:transition>
    <p:zo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8400"/>
            <a:ext cx="7772400" cy="1143000"/>
          </a:xfrm>
        </p:spPr>
        <p:txBody>
          <a:bodyPr/>
          <a:lstStyle/>
          <a:p>
            <a:pPr algn="l"/>
            <a:r>
              <a:rPr lang="en-US" sz="3600" dirty="0" smtClean="0">
                <a:solidFill>
                  <a:schemeClr val="bg1"/>
                </a:solidFill>
              </a:rPr>
              <a:t>Which expression shows multiplication as the last operation to be performed? Circle all that apply.</a:t>
            </a:r>
            <a:br>
              <a:rPr lang="en-US" sz="3600" dirty="0" smtClean="0">
                <a:solidFill>
                  <a:schemeClr val="bg1"/>
                </a:solidFill>
              </a:rPr>
            </a:br>
            <a:r>
              <a:rPr lang="en-US" sz="3600" dirty="0">
                <a:solidFill>
                  <a:schemeClr val="bg1"/>
                </a:solidFill>
              </a:rPr>
              <a:t/>
            </a:r>
            <a:br>
              <a:rPr lang="en-US" sz="3600" dirty="0">
                <a:solidFill>
                  <a:schemeClr val="bg1"/>
                </a:solidFill>
              </a:rPr>
            </a:br>
            <a:r>
              <a:rPr lang="en-US" sz="3600" dirty="0" smtClean="0">
                <a:solidFill>
                  <a:schemeClr val="bg1"/>
                </a:solidFill>
              </a:rPr>
              <a:t>A)	(3 x 9 + 18 ÷ 6 – 4) x 3</a:t>
            </a:r>
            <a:br>
              <a:rPr lang="en-US" sz="3600" dirty="0" smtClean="0">
                <a:solidFill>
                  <a:schemeClr val="bg1"/>
                </a:solidFill>
              </a:rPr>
            </a:br>
            <a:r>
              <a:rPr lang="en-US" sz="3600" dirty="0" smtClean="0">
                <a:solidFill>
                  <a:schemeClr val="bg1"/>
                </a:solidFill>
              </a:rPr>
              <a:t>B)	(4 + 7) x (17 – 5) ÷ 2</a:t>
            </a:r>
            <a:br>
              <a:rPr lang="en-US" sz="3600" dirty="0" smtClean="0">
                <a:solidFill>
                  <a:schemeClr val="bg1"/>
                </a:solidFill>
              </a:rPr>
            </a:br>
            <a:r>
              <a:rPr lang="en-US" sz="3600" dirty="0" smtClean="0">
                <a:solidFill>
                  <a:schemeClr val="bg1"/>
                </a:solidFill>
              </a:rPr>
              <a:t>C)	9 x [(11 – 5) ÷ 2 + 4]</a:t>
            </a:r>
            <a:br>
              <a:rPr lang="en-US" sz="3600" dirty="0" smtClean="0">
                <a:solidFill>
                  <a:schemeClr val="bg1"/>
                </a:solidFill>
              </a:rPr>
            </a:br>
            <a:r>
              <a:rPr lang="en-US" sz="3600" dirty="0" smtClean="0">
                <a:solidFill>
                  <a:schemeClr val="bg1"/>
                </a:solidFill>
              </a:rPr>
              <a:t>D)	18 – 27 ÷ 3 + (4 x 5)</a:t>
            </a:r>
            <a:br>
              <a:rPr lang="en-US" sz="3600" dirty="0" smtClean="0">
                <a:solidFill>
                  <a:schemeClr val="bg1"/>
                </a:solidFill>
              </a:rPr>
            </a:br>
            <a:r>
              <a:rPr lang="en-US" sz="3600" dirty="0" smtClean="0">
                <a:solidFill>
                  <a:schemeClr val="bg1"/>
                </a:solidFill>
              </a:rPr>
              <a:t>E)	[(6 x 5) – 22 ÷ 11 + 3 – 8] x 10</a:t>
            </a:r>
            <a:br>
              <a:rPr lang="en-US" sz="3600" dirty="0" smtClean="0">
                <a:solidFill>
                  <a:schemeClr val="bg1"/>
                </a:solidFill>
              </a:rPr>
            </a:br>
            <a:r>
              <a:rPr lang="en-US" sz="3600" dirty="0" smtClean="0">
                <a:solidFill>
                  <a:schemeClr val="bg1"/>
                </a:solidFill>
              </a:rPr>
              <a:t>F)	15 ÷ 3 x 4 – 2 x 6</a:t>
            </a:r>
            <a:endParaRPr lang="en-US" sz="3600"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a:xfrm>
            <a:off x="685800" y="1981200"/>
            <a:ext cx="7772400" cy="1143000"/>
          </a:xfrm>
        </p:spPr>
        <p:txBody>
          <a:bodyPr/>
          <a:lstStyle/>
          <a:p>
            <a:pPr algn="l"/>
            <a:r>
              <a:rPr lang="en-US" sz="4000" dirty="0">
                <a:solidFill>
                  <a:schemeClr val="bg1"/>
                </a:solidFill>
              </a:rPr>
              <a:t>A)	(3 x 9 + 18 ÷ 6 – 4) x 3</a:t>
            </a:r>
            <a:br>
              <a:rPr lang="en-US" sz="4000" dirty="0">
                <a:solidFill>
                  <a:schemeClr val="bg1"/>
                </a:solidFill>
              </a:rPr>
            </a:br>
            <a:r>
              <a:rPr lang="en-US" sz="4000" dirty="0">
                <a:solidFill>
                  <a:schemeClr val="bg1"/>
                </a:solidFill>
              </a:rPr>
              <a:t>B)	(4 + 7) x (17 – 5) ÷ 2</a:t>
            </a:r>
            <a:br>
              <a:rPr lang="en-US" sz="4000" dirty="0">
                <a:solidFill>
                  <a:schemeClr val="bg1"/>
                </a:solidFill>
              </a:rPr>
            </a:br>
            <a:r>
              <a:rPr lang="en-US" sz="4000" dirty="0">
                <a:solidFill>
                  <a:schemeClr val="bg1"/>
                </a:solidFill>
              </a:rPr>
              <a:t>C)	9 x [(11 – 5) ÷ 2 + 4]</a:t>
            </a:r>
            <a:br>
              <a:rPr lang="en-US" sz="4000" dirty="0">
                <a:solidFill>
                  <a:schemeClr val="bg1"/>
                </a:solidFill>
              </a:rPr>
            </a:br>
            <a:r>
              <a:rPr lang="en-US" sz="4000" dirty="0">
                <a:solidFill>
                  <a:schemeClr val="bg1"/>
                </a:solidFill>
              </a:rPr>
              <a:t>D)	18 – 27 ÷ 3 + (4 x 5)</a:t>
            </a:r>
            <a:br>
              <a:rPr lang="en-US" sz="4000" dirty="0">
                <a:solidFill>
                  <a:schemeClr val="bg1"/>
                </a:solidFill>
              </a:rPr>
            </a:br>
            <a:r>
              <a:rPr lang="en-US" sz="4000" dirty="0">
                <a:solidFill>
                  <a:schemeClr val="bg1"/>
                </a:solidFill>
              </a:rPr>
              <a:t>E)	[(6 x 5) – 22 ÷ 11 + 3 – 8] x 10</a:t>
            </a:r>
            <a:br>
              <a:rPr lang="en-US" sz="4000" dirty="0">
                <a:solidFill>
                  <a:schemeClr val="bg1"/>
                </a:solidFill>
              </a:rPr>
            </a:br>
            <a:r>
              <a:rPr lang="en-US" sz="4000" dirty="0">
                <a:solidFill>
                  <a:schemeClr val="bg1"/>
                </a:solidFill>
              </a:rPr>
              <a:t>F)	15 ÷ 3 x 4 – 2 x 6</a:t>
            </a:r>
            <a:endParaRPr lang="en-US" sz="4000" dirty="0"/>
          </a:p>
        </p:txBody>
      </p:sp>
      <p:sp>
        <p:nvSpPr>
          <p:cNvPr id="3" name="Oval 2"/>
          <p:cNvSpPr/>
          <p:nvPr/>
        </p:nvSpPr>
        <p:spPr bwMode="auto">
          <a:xfrm>
            <a:off x="457200" y="685800"/>
            <a:ext cx="6248400" cy="685800"/>
          </a:xfrm>
          <a:prstGeom prst="ellipse">
            <a:avLst/>
          </a:prstGeom>
          <a:noFill/>
          <a:ln w="1905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
        <p:nvSpPr>
          <p:cNvPr id="7" name="Oval 6"/>
          <p:cNvSpPr/>
          <p:nvPr/>
        </p:nvSpPr>
        <p:spPr bwMode="auto">
          <a:xfrm>
            <a:off x="381000" y="1905000"/>
            <a:ext cx="6248400" cy="685800"/>
          </a:xfrm>
          <a:prstGeom prst="ellipse">
            <a:avLst/>
          </a:prstGeom>
          <a:noFill/>
          <a:ln w="1905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
        <p:nvSpPr>
          <p:cNvPr id="8" name="Oval 7"/>
          <p:cNvSpPr/>
          <p:nvPr/>
        </p:nvSpPr>
        <p:spPr bwMode="auto">
          <a:xfrm>
            <a:off x="533400" y="3200400"/>
            <a:ext cx="7772400" cy="685800"/>
          </a:xfrm>
          <a:prstGeom prst="ellipse">
            <a:avLst/>
          </a:prstGeom>
          <a:noFill/>
          <a:ln w="1905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143000"/>
          </a:xfrm>
        </p:spPr>
        <p:txBody>
          <a:bodyPr/>
          <a:lstStyle/>
          <a:p>
            <a:r>
              <a:rPr lang="en-US" sz="4000" dirty="0" smtClean="0">
                <a:solidFill>
                  <a:schemeClr val="bg1"/>
                </a:solidFill>
              </a:rPr>
              <a:t>Juan added a set of parentheses and a set of brackets to the expression below. Juan’s expression has a value of 40.</a:t>
            </a:r>
            <a:br>
              <a:rPr lang="en-US" sz="4000" dirty="0" smtClean="0">
                <a:solidFill>
                  <a:schemeClr val="bg1"/>
                </a:solidFill>
              </a:rPr>
            </a:br>
            <a:r>
              <a:rPr lang="en-US" sz="4000" dirty="0">
                <a:solidFill>
                  <a:schemeClr val="bg1"/>
                </a:solidFill>
              </a:rPr>
              <a:t/>
            </a:r>
            <a:br>
              <a:rPr lang="en-US" sz="4000" dirty="0">
                <a:solidFill>
                  <a:schemeClr val="bg1"/>
                </a:solidFill>
              </a:rPr>
            </a:br>
            <a:r>
              <a:rPr lang="en-US" sz="4000" dirty="0" smtClean="0">
                <a:solidFill>
                  <a:schemeClr val="bg1"/>
                </a:solidFill>
              </a:rPr>
              <a:t>15 ÷ 3 x 5 + 4 x 8</a:t>
            </a:r>
            <a:br>
              <a:rPr lang="en-US" sz="4000" dirty="0" smtClean="0">
                <a:solidFill>
                  <a:schemeClr val="bg1"/>
                </a:solidFill>
              </a:rPr>
            </a:br>
            <a:r>
              <a:rPr lang="en-US" sz="4000" dirty="0">
                <a:solidFill>
                  <a:schemeClr val="bg1"/>
                </a:solidFill>
              </a:rPr>
              <a:t/>
            </a:r>
            <a:br>
              <a:rPr lang="en-US" sz="4000" dirty="0">
                <a:solidFill>
                  <a:schemeClr val="bg1"/>
                </a:solidFill>
              </a:rPr>
            </a:br>
            <a:r>
              <a:rPr lang="en-US" sz="4000" dirty="0" smtClean="0">
                <a:solidFill>
                  <a:schemeClr val="bg1"/>
                </a:solidFill>
              </a:rPr>
              <a:t>Write one way that Juan could have written the grouping symbols.</a:t>
            </a:r>
            <a:endParaRPr lang="en-US" sz="4000"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98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p:txBody>
          <a:bodyPr/>
          <a:lstStyle/>
          <a:p>
            <a:r>
              <a:rPr lang="en-US" dirty="0" smtClean="0">
                <a:solidFill>
                  <a:srgbClr val="FF0000"/>
                </a:solidFill>
              </a:rPr>
              <a:t>[</a:t>
            </a:r>
            <a:r>
              <a:rPr lang="en-US" dirty="0" smtClean="0">
                <a:solidFill>
                  <a:schemeClr val="bg1"/>
                </a:solidFill>
              </a:rPr>
              <a:t>15 </a:t>
            </a:r>
            <a:r>
              <a:rPr lang="en-US" dirty="0">
                <a:solidFill>
                  <a:schemeClr val="bg1"/>
                </a:solidFill>
              </a:rPr>
              <a:t>÷ </a:t>
            </a:r>
            <a:r>
              <a:rPr lang="en-US" dirty="0" smtClean="0">
                <a:solidFill>
                  <a:srgbClr val="FF0000"/>
                </a:solidFill>
              </a:rPr>
              <a:t>(</a:t>
            </a:r>
            <a:r>
              <a:rPr lang="en-US" dirty="0" smtClean="0">
                <a:solidFill>
                  <a:schemeClr val="bg1"/>
                </a:solidFill>
              </a:rPr>
              <a:t>3 </a:t>
            </a:r>
            <a:r>
              <a:rPr lang="en-US" dirty="0">
                <a:solidFill>
                  <a:schemeClr val="bg1"/>
                </a:solidFill>
              </a:rPr>
              <a:t>x </a:t>
            </a:r>
            <a:r>
              <a:rPr lang="en-US" dirty="0" smtClean="0">
                <a:solidFill>
                  <a:schemeClr val="bg1"/>
                </a:solidFill>
              </a:rPr>
              <a:t>5</a:t>
            </a:r>
            <a:r>
              <a:rPr lang="en-US" dirty="0" smtClean="0">
                <a:solidFill>
                  <a:srgbClr val="FF0000"/>
                </a:solidFill>
              </a:rPr>
              <a:t>) </a:t>
            </a:r>
            <a:r>
              <a:rPr lang="en-US" dirty="0">
                <a:solidFill>
                  <a:schemeClr val="bg1"/>
                </a:solidFill>
              </a:rPr>
              <a:t>+ </a:t>
            </a:r>
            <a:r>
              <a:rPr lang="en-US" dirty="0" smtClean="0">
                <a:solidFill>
                  <a:schemeClr val="bg1"/>
                </a:solidFill>
              </a:rPr>
              <a:t>4</a:t>
            </a:r>
            <a:r>
              <a:rPr lang="en-US" dirty="0" smtClean="0">
                <a:solidFill>
                  <a:srgbClr val="FF0000"/>
                </a:solidFill>
              </a:rPr>
              <a:t>]</a:t>
            </a:r>
            <a:r>
              <a:rPr lang="en-US" dirty="0" smtClean="0">
                <a:solidFill>
                  <a:schemeClr val="bg1"/>
                </a:solidFill>
              </a:rPr>
              <a:t> </a:t>
            </a:r>
            <a:r>
              <a:rPr lang="en-US" dirty="0">
                <a:solidFill>
                  <a:schemeClr val="bg1"/>
                </a:solidFill>
              </a:rPr>
              <a:t>x 8</a:t>
            </a:r>
            <a:endParaRPr lang="en-US" dirty="0"/>
          </a:p>
        </p:txBody>
      </p:sp>
    </p:spTree>
  </p:cSld>
  <p:clrMapOvr>
    <a:masterClrMapping/>
  </p:clrMapOvr>
  <p:transition>
    <p:zo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971800"/>
            <a:ext cx="8534400" cy="1981200"/>
          </a:xfrm>
        </p:spPr>
        <p:txBody>
          <a:bodyPr/>
          <a:lstStyle/>
          <a:p>
            <a:pPr algn="l"/>
            <a:r>
              <a:rPr lang="en-US" sz="3200" dirty="0" smtClean="0">
                <a:solidFill>
                  <a:schemeClr val="bg1"/>
                </a:solidFill>
              </a:rPr>
              <a:t>Ryan and Isabella translated the words below into a numerical expression.</a:t>
            </a:r>
            <a:br>
              <a:rPr lang="en-US" sz="3200" dirty="0" smtClean="0">
                <a:solidFill>
                  <a:schemeClr val="bg1"/>
                </a:solidFill>
              </a:rPr>
            </a:br>
            <a:r>
              <a:rPr lang="en-US" sz="3200" dirty="0" smtClean="0">
                <a:solidFill>
                  <a:schemeClr val="bg1"/>
                </a:solidFill>
              </a:rPr>
              <a:t/>
            </a:r>
            <a:br>
              <a:rPr lang="en-US" sz="3200" dirty="0" smtClean="0">
                <a:solidFill>
                  <a:schemeClr val="bg1"/>
                </a:solidFill>
              </a:rPr>
            </a:br>
            <a:r>
              <a:rPr lang="en-US" sz="3200" dirty="0" smtClean="0">
                <a:solidFill>
                  <a:schemeClr val="bg1"/>
                </a:solidFill>
              </a:rPr>
              <a:t>5 less than the sum of 4 and 6</a:t>
            </a:r>
            <a:br>
              <a:rPr lang="en-US" sz="3200" dirty="0" smtClean="0">
                <a:solidFill>
                  <a:schemeClr val="bg1"/>
                </a:solidFill>
              </a:rPr>
            </a:br>
            <a:r>
              <a:rPr lang="en-US" sz="3200" dirty="0">
                <a:solidFill>
                  <a:schemeClr val="bg1"/>
                </a:solidFill>
              </a:rPr>
              <a:t/>
            </a:r>
            <a:br>
              <a:rPr lang="en-US" sz="3200" dirty="0">
                <a:solidFill>
                  <a:schemeClr val="bg1"/>
                </a:solidFill>
              </a:rPr>
            </a:br>
            <a:r>
              <a:rPr lang="en-US" sz="3200" dirty="0" smtClean="0">
                <a:solidFill>
                  <a:schemeClr val="bg1"/>
                </a:solidFill>
              </a:rPr>
              <a:t>Ryan wrote the numerical expression (4 + 6) – 5.</a:t>
            </a:r>
            <a:br>
              <a:rPr lang="en-US" sz="3200" dirty="0" smtClean="0">
                <a:solidFill>
                  <a:schemeClr val="bg1"/>
                </a:solidFill>
              </a:rPr>
            </a:br>
            <a:r>
              <a:rPr lang="en-US" sz="3200" dirty="0" smtClean="0">
                <a:solidFill>
                  <a:schemeClr val="bg1"/>
                </a:solidFill>
              </a:rPr>
              <a:t>Isabella wrote the numerical expression 5 – 4 + 6.</a:t>
            </a:r>
            <a:br>
              <a:rPr lang="en-US" sz="3200" dirty="0" smtClean="0">
                <a:solidFill>
                  <a:schemeClr val="bg1"/>
                </a:solidFill>
              </a:rPr>
            </a:br>
            <a:r>
              <a:rPr lang="en-US" sz="3200" dirty="0">
                <a:solidFill>
                  <a:schemeClr val="bg1"/>
                </a:solidFill>
              </a:rPr>
              <a:t/>
            </a:r>
            <a:br>
              <a:rPr lang="en-US" sz="3200" dirty="0">
                <a:solidFill>
                  <a:schemeClr val="bg1"/>
                </a:solidFill>
              </a:rPr>
            </a:br>
            <a:r>
              <a:rPr lang="en-US" sz="3200" dirty="0" smtClean="0">
                <a:solidFill>
                  <a:schemeClr val="bg1"/>
                </a:solidFill>
              </a:rPr>
              <a:t>Who wrote the expression correctly?</a:t>
            </a:r>
            <a:r>
              <a:rPr lang="en-US" dirty="0" smtClean="0">
                <a:solidFill>
                  <a:schemeClr val="bg1"/>
                </a:solidFill>
              </a:rPr>
              <a:t/>
            </a:r>
            <a:br>
              <a:rPr lang="en-US" dirty="0" smtClean="0">
                <a:solidFill>
                  <a:schemeClr val="bg1"/>
                </a:solidFill>
              </a:rPr>
            </a:br>
            <a:endParaRPr lang="en-US"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8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p:txBody>
          <a:bodyPr/>
          <a:lstStyle/>
          <a:p>
            <a:r>
              <a:rPr lang="en-US" dirty="0" smtClean="0">
                <a:solidFill>
                  <a:srgbClr val="FF0000"/>
                </a:solidFill>
              </a:rPr>
              <a:t>Ryan</a:t>
            </a:r>
            <a:endParaRPr lang="en-US" dirty="0">
              <a:solidFill>
                <a:srgbClr val="FF0000"/>
              </a:solidFill>
            </a:endParaRPr>
          </a:p>
        </p:txBody>
      </p:sp>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447800" y="3170238"/>
            <a:ext cx="6248400" cy="64135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endParaRPr lang="en-US" altLang="en-US" sz="3600">
              <a:solidFill>
                <a:schemeClr val="bg1"/>
              </a:solidFill>
            </a:endParaRPr>
          </a:p>
        </p:txBody>
      </p:sp>
      <p:sp>
        <p:nvSpPr>
          <p:cNvPr id="13315" name="AutoShape 3">
            <a:hlinkClick r:id="" action="ppaction://noaction" highlightClick="1"/>
            <a:hlinkHover r:id="" action="ppaction://hlinkshowjump?jump=firstslide"/>
          </p:cNvPr>
          <p:cNvSpPr>
            <a:spLocks noChangeArrowheads="1"/>
          </p:cNvSpPr>
          <p:nvPr/>
        </p:nvSpPr>
        <p:spPr bwMode="auto">
          <a:xfrm>
            <a:off x="0" y="6172200"/>
            <a:ext cx="1143000" cy="685800"/>
          </a:xfrm>
          <a:prstGeom prst="actionButtonBlank">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accent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316" name="Text Box 4"/>
          <p:cNvSpPr txBox="1">
            <a:spLocks noChangeArrowheads="1"/>
          </p:cNvSpPr>
          <p:nvPr/>
        </p:nvSpPr>
        <p:spPr bwMode="auto">
          <a:xfrm>
            <a:off x="4549775" y="3052763"/>
            <a:ext cx="18415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ltLang="en-US" sz="2400"/>
          </a:p>
        </p:txBody>
      </p:sp>
      <mc:AlternateContent xmlns:mc="http://schemas.openxmlformats.org/markup-compatibility/2006" xmlns:a14="http://schemas.microsoft.com/office/drawing/2010/main">
        <mc:Choice Requires="a14">
          <p:sp>
            <p:nvSpPr>
              <p:cNvPr id="2" name="Title 1"/>
              <p:cNvSpPr>
                <a:spLocks noGrp="1"/>
              </p:cNvSpPr>
              <p:nvPr>
                <p:ph type="title"/>
              </p:nvPr>
            </p:nvSpPr>
            <p:spPr>
              <a:xfrm>
                <a:off x="266700" y="2176463"/>
                <a:ext cx="8610600" cy="1752600"/>
              </a:xfrm>
            </p:spPr>
            <p:txBody>
              <a:bodyPr/>
              <a:lstStyle/>
              <a:p>
                <a:pPr algn="l"/>
                <a:r>
                  <a:rPr lang="en-US" sz="3200" dirty="0" smtClean="0">
                    <a:solidFill>
                      <a:schemeClr val="bg1"/>
                    </a:solidFill>
                  </a:rPr>
                  <a:t>Nana wants to paint her bedroom walls light blue. She will mix white and blue paint to get the shade she wants. Which expression has the same value as a mixture of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3</m:t>
                        </m:r>
                      </m:num>
                      <m:den>
                        <m:r>
                          <a:rPr lang="en-US" sz="3200" b="0" i="1" smtClean="0">
                            <a:solidFill>
                              <a:schemeClr val="bg1"/>
                            </a:solidFill>
                            <a:latin typeface="Cambria Math"/>
                          </a:rPr>
                          <m:t>8</m:t>
                        </m:r>
                      </m:den>
                    </m:f>
                  </m:oMath>
                </a14:m>
                <a:r>
                  <a:rPr lang="en-US" sz="3200" dirty="0" smtClean="0">
                    <a:solidFill>
                      <a:schemeClr val="bg1"/>
                    </a:solidFill>
                  </a:rPr>
                  <a:t> gallon blue paint with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2</m:t>
                        </m:r>
                      </m:den>
                    </m:f>
                  </m:oMath>
                </a14:m>
                <a:r>
                  <a:rPr lang="en-US" sz="3200" dirty="0" smtClean="0">
                    <a:solidFill>
                      <a:schemeClr val="bg1"/>
                    </a:solidFill>
                  </a:rPr>
                  <a:t> gallon white paint? Circle all that apply.</a:t>
                </a:r>
                <a:br>
                  <a:rPr lang="en-US" sz="3200" dirty="0" smtClean="0">
                    <a:solidFill>
                      <a:schemeClr val="bg1"/>
                    </a:solidFill>
                  </a:rPr>
                </a:br>
                <a:r>
                  <a:rPr lang="en-US" sz="3200" dirty="0">
                    <a:solidFill>
                      <a:schemeClr val="bg1"/>
                    </a:solidFill>
                  </a:rPr>
                  <a:t/>
                </a:r>
                <a:br>
                  <a:rPr lang="en-US" sz="3200" dirty="0">
                    <a:solidFill>
                      <a:schemeClr val="bg1"/>
                    </a:solidFill>
                  </a:rPr>
                </a:br>
                <a:r>
                  <a:rPr lang="en-US" sz="3200" dirty="0" smtClean="0">
                    <a:solidFill>
                      <a:schemeClr val="bg1"/>
                    </a:solidFill>
                  </a:rPr>
                  <a:t>A)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5</m:t>
                        </m:r>
                      </m:num>
                      <m:den>
                        <m:r>
                          <a:rPr lang="en-US" sz="3200" b="0" i="1" smtClean="0">
                            <a:solidFill>
                              <a:schemeClr val="bg1"/>
                            </a:solidFill>
                            <a:latin typeface="Cambria Math"/>
                          </a:rPr>
                          <m:t>8</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4</m:t>
                        </m:r>
                      </m:den>
                    </m:f>
                  </m:oMath>
                </a14:m>
                <a:r>
                  <a:rPr lang="en-US" sz="3200" dirty="0" smtClean="0">
                    <a:solidFill>
                      <a:schemeClr val="bg1"/>
                    </a:solidFill>
                  </a:rPr>
                  <a:t>		B)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3</m:t>
                        </m:r>
                      </m:num>
                      <m:den>
                        <m:r>
                          <a:rPr lang="en-US" sz="3200" b="0" i="1" smtClean="0">
                            <a:solidFill>
                              <a:schemeClr val="bg1"/>
                            </a:solidFill>
                            <a:latin typeface="Cambria Math"/>
                          </a:rPr>
                          <m:t>4</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8</m:t>
                        </m:r>
                      </m:den>
                    </m:f>
                  </m:oMath>
                </a14:m>
                <a:r>
                  <a:rPr lang="en-US" sz="3200" dirty="0" smtClean="0">
                    <a:solidFill>
                      <a:schemeClr val="bg1"/>
                    </a:solidFill>
                  </a:rPr>
                  <a:t>		C)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8</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5</m:t>
                        </m:r>
                      </m:num>
                      <m:den>
                        <m:r>
                          <a:rPr lang="en-US" sz="3200" b="0" i="1" smtClean="0">
                            <a:solidFill>
                              <a:schemeClr val="bg1"/>
                            </a:solidFill>
                            <a:latin typeface="Cambria Math"/>
                          </a:rPr>
                          <m:t>8</m:t>
                        </m:r>
                      </m:den>
                    </m:f>
                  </m:oMath>
                </a14:m>
                <a:r>
                  <a:rPr lang="en-US" sz="3200" dirty="0" smtClean="0">
                    <a:solidFill>
                      <a:schemeClr val="bg1"/>
                    </a:solidFill>
                  </a:rPr>
                  <a:t/>
                </a:r>
                <a:br>
                  <a:rPr lang="en-US" sz="3200" dirty="0" smtClean="0">
                    <a:solidFill>
                      <a:schemeClr val="bg1"/>
                    </a:solidFill>
                  </a:rPr>
                </a:br>
                <a:r>
                  <a:rPr lang="en-US" sz="3200" dirty="0">
                    <a:solidFill>
                      <a:schemeClr val="bg1"/>
                    </a:solidFill>
                  </a:rPr>
                  <a:t/>
                </a:r>
                <a:br>
                  <a:rPr lang="en-US" sz="3200" dirty="0">
                    <a:solidFill>
                      <a:schemeClr val="bg1"/>
                    </a:solidFill>
                  </a:rPr>
                </a:br>
                <a:r>
                  <a:rPr lang="en-US" sz="3200" dirty="0" smtClean="0">
                    <a:solidFill>
                      <a:schemeClr val="bg1"/>
                    </a:solidFill>
                  </a:rPr>
                  <a:t>D)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4</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8</m:t>
                        </m:r>
                      </m:den>
                    </m:f>
                  </m:oMath>
                </a14:m>
                <a:r>
                  <a:rPr lang="en-US" sz="3200" dirty="0" smtClean="0">
                    <a:solidFill>
                      <a:schemeClr val="bg1"/>
                    </a:solidFill>
                  </a:rPr>
                  <a:t>		E)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3</m:t>
                        </m:r>
                      </m:num>
                      <m:den>
                        <m:r>
                          <a:rPr lang="en-US" sz="3200" b="0" i="1" smtClean="0">
                            <a:solidFill>
                              <a:schemeClr val="bg1"/>
                            </a:solidFill>
                            <a:latin typeface="Cambria Math"/>
                          </a:rPr>
                          <m:t>8</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2</m:t>
                        </m:r>
                      </m:den>
                    </m:f>
                  </m:oMath>
                </a14:m>
                <a:r>
                  <a:rPr lang="en-US" sz="3200" dirty="0" smtClean="0">
                    <a:solidFill>
                      <a:schemeClr val="bg1"/>
                    </a:solidFill>
                  </a:rPr>
                  <a:t>		F)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3</m:t>
                        </m:r>
                      </m:num>
                      <m:den>
                        <m:r>
                          <a:rPr lang="en-US" sz="3200" b="0" i="1" smtClean="0">
                            <a:solidFill>
                              <a:schemeClr val="bg1"/>
                            </a:solidFill>
                            <a:latin typeface="Cambria Math"/>
                          </a:rPr>
                          <m:t>8</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4</m:t>
                        </m:r>
                      </m:num>
                      <m:den>
                        <m:r>
                          <a:rPr lang="en-US" sz="3200" b="0" i="1" smtClean="0">
                            <a:solidFill>
                              <a:schemeClr val="bg1"/>
                            </a:solidFill>
                            <a:latin typeface="Cambria Math"/>
                          </a:rPr>
                          <m:t>24</m:t>
                        </m:r>
                      </m:den>
                    </m:f>
                  </m:oMath>
                </a14:m>
                <a:r>
                  <a:rPr lang="en-US" sz="3200" dirty="0" smtClean="0">
                    <a:solidFill>
                      <a:schemeClr val="bg1"/>
                    </a:solidFill>
                  </a:rPr>
                  <a:t/>
                </a:r>
                <a:br>
                  <a:rPr lang="en-US" sz="3200" dirty="0" smtClean="0">
                    <a:solidFill>
                      <a:schemeClr val="bg1"/>
                    </a:solidFill>
                  </a:rPr>
                </a:br>
                <a:r>
                  <a:rPr lang="en-US" sz="3200" dirty="0">
                    <a:solidFill>
                      <a:schemeClr val="bg1"/>
                    </a:solidFill>
                  </a:rPr>
                  <a:t/>
                </a:r>
                <a:br>
                  <a:rPr lang="en-US" sz="3200" dirty="0">
                    <a:solidFill>
                      <a:schemeClr val="bg1"/>
                    </a:solidFill>
                  </a:rPr>
                </a:br>
                <a:r>
                  <a:rPr lang="en-US" sz="3200" dirty="0" smtClean="0">
                    <a:solidFill>
                      <a:schemeClr val="bg1"/>
                    </a:solidFill>
                  </a:rPr>
                  <a:t>G)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5</m:t>
                        </m:r>
                      </m:num>
                      <m:den>
                        <m:r>
                          <a:rPr lang="en-US" sz="3200" b="0" i="1" smtClean="0">
                            <a:solidFill>
                              <a:schemeClr val="bg1"/>
                            </a:solidFill>
                            <a:latin typeface="Cambria Math"/>
                          </a:rPr>
                          <m:t>8</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4</m:t>
                        </m:r>
                      </m:num>
                      <m:den>
                        <m:r>
                          <a:rPr lang="en-US" sz="3200" b="0" i="1" smtClean="0">
                            <a:solidFill>
                              <a:schemeClr val="bg1"/>
                            </a:solidFill>
                            <a:latin typeface="Cambria Math"/>
                          </a:rPr>
                          <m:t>16</m:t>
                        </m:r>
                      </m:den>
                    </m:f>
                  </m:oMath>
                </a14:m>
                <a:r>
                  <a:rPr lang="en-US" sz="3200" dirty="0" smtClean="0">
                    <a:solidFill>
                      <a:schemeClr val="bg1"/>
                    </a:solidFill>
                  </a:rPr>
                  <a:t>	H)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3</m:t>
                        </m:r>
                      </m:num>
                      <m:den>
                        <m:r>
                          <a:rPr lang="en-US" sz="3200" b="0" i="1" smtClean="0">
                            <a:solidFill>
                              <a:schemeClr val="bg1"/>
                            </a:solidFill>
                            <a:latin typeface="Cambria Math"/>
                          </a:rPr>
                          <m:t>4</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6</m:t>
                        </m:r>
                      </m:num>
                      <m:den>
                        <m:r>
                          <a:rPr lang="en-US" sz="3200" b="0" i="1" smtClean="0">
                            <a:solidFill>
                              <a:schemeClr val="bg1"/>
                            </a:solidFill>
                            <a:latin typeface="Cambria Math"/>
                          </a:rPr>
                          <m:t>12</m:t>
                        </m:r>
                      </m:den>
                    </m:f>
                  </m:oMath>
                </a14:m>
                <a:endParaRPr lang="en-US" sz="3200" dirty="0">
                  <a:solidFill>
                    <a:schemeClr val="bg1"/>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266700" y="2176463"/>
                <a:ext cx="8610600" cy="1752600"/>
              </a:xfrm>
              <a:blipFill rotWithShape="0">
                <a:blip r:embed="rId3"/>
                <a:stretch>
                  <a:fillRect l="-1841" t="-134028" r="-1841" b="-134028"/>
                </a:stretch>
              </a:blipFill>
            </p:spPr>
            <p:txBody>
              <a:bodyPr/>
              <a:lstStyle/>
              <a:p>
                <a:r>
                  <a:rPr lang="en-US">
                    <a:noFill/>
                  </a:rPr>
                  <a:t> </a:t>
                </a:r>
              </a:p>
            </p:txBody>
          </p:sp>
        </mc:Fallback>
      </mc:AlternateContent>
    </p:spTree>
  </p:cSld>
  <p:clrMapOvr>
    <a:masterClrMapping/>
  </p:clrMapOvr>
  <p:transition>
    <p:zo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90800"/>
            <a:ext cx="8153400" cy="1371600"/>
          </a:xfrm>
        </p:spPr>
        <p:txBody>
          <a:bodyPr/>
          <a:lstStyle/>
          <a:p>
            <a:pPr algn="l"/>
            <a:r>
              <a:rPr lang="en-US" sz="2800" dirty="0" smtClean="0">
                <a:solidFill>
                  <a:schemeClr val="bg1"/>
                </a:solidFill>
              </a:rPr>
              <a:t>Ramon translated a phrase into the numerical expression shown below. </a:t>
            </a:r>
            <a:br>
              <a:rPr lang="en-US" sz="2800" dirty="0" smtClean="0">
                <a:solidFill>
                  <a:schemeClr val="bg1"/>
                </a:solidFill>
              </a:rPr>
            </a:br>
            <a:r>
              <a:rPr lang="en-US" sz="2800" dirty="0">
                <a:solidFill>
                  <a:schemeClr val="bg1"/>
                </a:solidFill>
              </a:rPr>
              <a:t/>
            </a:r>
            <a:br>
              <a:rPr lang="en-US" sz="2800" dirty="0">
                <a:solidFill>
                  <a:schemeClr val="bg1"/>
                </a:solidFill>
              </a:rPr>
            </a:br>
            <a:r>
              <a:rPr lang="en-US" sz="2800" dirty="0" smtClean="0">
                <a:solidFill>
                  <a:schemeClr val="bg1"/>
                </a:solidFill>
              </a:rPr>
              <a:t>4 x (30 + 60)</a:t>
            </a:r>
            <a:br>
              <a:rPr lang="en-US" sz="2800" dirty="0" smtClean="0">
                <a:solidFill>
                  <a:schemeClr val="bg1"/>
                </a:solidFill>
              </a:rPr>
            </a:br>
            <a:r>
              <a:rPr lang="en-US" sz="2800" dirty="0">
                <a:solidFill>
                  <a:schemeClr val="bg1"/>
                </a:solidFill>
              </a:rPr>
              <a:t/>
            </a:r>
            <a:br>
              <a:rPr lang="en-US" sz="2800" dirty="0">
                <a:solidFill>
                  <a:schemeClr val="bg1"/>
                </a:solidFill>
              </a:rPr>
            </a:br>
            <a:r>
              <a:rPr lang="en-US" sz="2800" dirty="0" smtClean="0">
                <a:solidFill>
                  <a:schemeClr val="bg1"/>
                </a:solidFill>
              </a:rPr>
              <a:t>Which phrase could he have translated? Circle all that apply.</a:t>
            </a:r>
            <a:br>
              <a:rPr lang="en-US" sz="2800" dirty="0" smtClean="0">
                <a:solidFill>
                  <a:schemeClr val="bg1"/>
                </a:solidFill>
              </a:rPr>
            </a:br>
            <a:r>
              <a:rPr lang="en-US" sz="2800" dirty="0" smtClean="0">
                <a:solidFill>
                  <a:schemeClr val="bg1"/>
                </a:solidFill>
              </a:rPr>
              <a:t>A) 4 times 30 plus 60	</a:t>
            </a:r>
            <a:br>
              <a:rPr lang="en-US" sz="2800" dirty="0" smtClean="0">
                <a:solidFill>
                  <a:schemeClr val="bg1"/>
                </a:solidFill>
              </a:rPr>
            </a:br>
            <a:r>
              <a:rPr lang="en-US" sz="2800" dirty="0" smtClean="0">
                <a:solidFill>
                  <a:schemeClr val="bg1"/>
                </a:solidFill>
              </a:rPr>
              <a:t>B) 4 times the sum of 30 and 60</a:t>
            </a:r>
            <a:br>
              <a:rPr lang="en-US" sz="2800" dirty="0" smtClean="0">
                <a:solidFill>
                  <a:schemeClr val="bg1"/>
                </a:solidFill>
              </a:rPr>
            </a:br>
            <a:r>
              <a:rPr lang="en-US" sz="2800" dirty="0" smtClean="0">
                <a:solidFill>
                  <a:schemeClr val="bg1"/>
                </a:solidFill>
              </a:rPr>
              <a:t>C) add 30 and 60, then multiply by 4</a:t>
            </a:r>
            <a:br>
              <a:rPr lang="en-US" sz="2800" dirty="0" smtClean="0">
                <a:solidFill>
                  <a:schemeClr val="bg1"/>
                </a:solidFill>
              </a:rPr>
            </a:br>
            <a:r>
              <a:rPr lang="en-US" sz="2800" dirty="0" smtClean="0">
                <a:solidFill>
                  <a:schemeClr val="bg1"/>
                </a:solidFill>
              </a:rPr>
              <a:t>D) 60 more that the product of 4 and 30</a:t>
            </a:r>
            <a:br>
              <a:rPr lang="en-US" sz="2800" dirty="0" smtClean="0">
                <a:solidFill>
                  <a:schemeClr val="bg1"/>
                </a:solidFill>
              </a:rPr>
            </a:br>
            <a:r>
              <a:rPr lang="en-US" sz="2800" dirty="0" smtClean="0">
                <a:solidFill>
                  <a:schemeClr val="bg1"/>
                </a:solidFill>
              </a:rPr>
              <a:t>E) the sum of 30 and 60 times 4</a:t>
            </a:r>
            <a:br>
              <a:rPr lang="en-US" sz="2800" dirty="0" smtClean="0">
                <a:solidFill>
                  <a:schemeClr val="bg1"/>
                </a:solidFill>
              </a:rPr>
            </a:br>
            <a:r>
              <a:rPr lang="en-US" sz="2800" dirty="0" smtClean="0">
                <a:solidFill>
                  <a:schemeClr val="bg1"/>
                </a:solidFill>
              </a:rPr>
              <a:t>F) add 30 and 60 to 4</a:t>
            </a:r>
            <a:endParaRPr lang="en-US" sz="2800"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8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a:xfrm>
            <a:off x="735980" y="2362200"/>
            <a:ext cx="7772400" cy="1143000"/>
          </a:xfrm>
        </p:spPr>
        <p:txBody>
          <a:bodyPr/>
          <a:lstStyle/>
          <a:p>
            <a:pPr algn="l"/>
            <a:r>
              <a:rPr lang="en-US" sz="2800" dirty="0">
                <a:solidFill>
                  <a:schemeClr val="bg1"/>
                </a:solidFill>
              </a:rPr>
              <a:t>A) 4 times 30 plus 60	</a:t>
            </a:r>
            <a:br>
              <a:rPr lang="en-US" sz="2800" dirty="0">
                <a:solidFill>
                  <a:schemeClr val="bg1"/>
                </a:solidFill>
              </a:rPr>
            </a:br>
            <a:r>
              <a:rPr lang="en-US" sz="2800" dirty="0">
                <a:solidFill>
                  <a:schemeClr val="bg1"/>
                </a:solidFill>
              </a:rPr>
              <a:t>B) 4 </a:t>
            </a:r>
            <a:r>
              <a:rPr lang="en-US" sz="2800" dirty="0" smtClean="0">
                <a:solidFill>
                  <a:schemeClr val="bg1"/>
                </a:solidFill>
              </a:rPr>
              <a:t>times </a:t>
            </a:r>
            <a:r>
              <a:rPr lang="en-US" sz="2800" dirty="0">
                <a:solidFill>
                  <a:schemeClr val="bg1"/>
                </a:solidFill>
              </a:rPr>
              <a:t>the sum of 30 and 60</a:t>
            </a:r>
            <a:br>
              <a:rPr lang="en-US" sz="2800" dirty="0">
                <a:solidFill>
                  <a:schemeClr val="bg1"/>
                </a:solidFill>
              </a:rPr>
            </a:br>
            <a:r>
              <a:rPr lang="en-US" sz="2800" dirty="0">
                <a:solidFill>
                  <a:schemeClr val="bg1"/>
                </a:solidFill>
              </a:rPr>
              <a:t>C) add 30 and 60, then multiply by 4</a:t>
            </a:r>
            <a:br>
              <a:rPr lang="en-US" sz="2800" dirty="0">
                <a:solidFill>
                  <a:schemeClr val="bg1"/>
                </a:solidFill>
              </a:rPr>
            </a:br>
            <a:r>
              <a:rPr lang="en-US" sz="2800" dirty="0">
                <a:solidFill>
                  <a:schemeClr val="bg1"/>
                </a:solidFill>
              </a:rPr>
              <a:t>D) 60 more that the product of 4 and 30</a:t>
            </a:r>
            <a:br>
              <a:rPr lang="en-US" sz="2800" dirty="0">
                <a:solidFill>
                  <a:schemeClr val="bg1"/>
                </a:solidFill>
              </a:rPr>
            </a:br>
            <a:r>
              <a:rPr lang="en-US" sz="2800" dirty="0">
                <a:solidFill>
                  <a:schemeClr val="bg1"/>
                </a:solidFill>
              </a:rPr>
              <a:t>E) the sum of 30 and 60 times 4</a:t>
            </a:r>
            <a:br>
              <a:rPr lang="en-US" sz="2800" dirty="0">
                <a:solidFill>
                  <a:schemeClr val="bg1"/>
                </a:solidFill>
              </a:rPr>
            </a:br>
            <a:r>
              <a:rPr lang="en-US" sz="2800" dirty="0">
                <a:solidFill>
                  <a:schemeClr val="bg1"/>
                </a:solidFill>
              </a:rPr>
              <a:t>F) add 30 and 60 to 4</a:t>
            </a:r>
            <a:endParaRPr lang="en-US" sz="2800" dirty="0"/>
          </a:p>
        </p:txBody>
      </p:sp>
      <p:sp>
        <p:nvSpPr>
          <p:cNvPr id="3" name="Oval 2"/>
          <p:cNvSpPr/>
          <p:nvPr/>
        </p:nvSpPr>
        <p:spPr bwMode="auto">
          <a:xfrm>
            <a:off x="685800" y="1981200"/>
            <a:ext cx="4953000" cy="609600"/>
          </a:xfrm>
          <a:prstGeom prst="ellipse">
            <a:avLst/>
          </a:prstGeom>
          <a:noFill/>
          <a:ln w="1905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
        <p:nvSpPr>
          <p:cNvPr id="7" name="Oval 6"/>
          <p:cNvSpPr/>
          <p:nvPr/>
        </p:nvSpPr>
        <p:spPr bwMode="auto">
          <a:xfrm>
            <a:off x="685800" y="2438400"/>
            <a:ext cx="5638800" cy="609600"/>
          </a:xfrm>
          <a:prstGeom prst="ellipse">
            <a:avLst/>
          </a:prstGeom>
          <a:noFill/>
          <a:ln w="1905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
        <p:nvSpPr>
          <p:cNvPr id="8" name="Oval 7"/>
          <p:cNvSpPr/>
          <p:nvPr/>
        </p:nvSpPr>
        <p:spPr bwMode="auto">
          <a:xfrm>
            <a:off x="609600" y="3276600"/>
            <a:ext cx="4953000" cy="609600"/>
          </a:xfrm>
          <a:prstGeom prst="ellipse">
            <a:avLst/>
          </a:prstGeom>
          <a:noFill/>
          <a:ln w="1905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bg1"/>
                </a:solidFill>
              </a:rPr>
              <a:t>Write the volume of each rectangular prism.</a:t>
            </a:r>
            <a:endParaRPr lang="en-US" sz="3200" dirty="0">
              <a:solidFill>
                <a:schemeClr val="bg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919935895"/>
              </p:ext>
            </p:extLst>
          </p:nvPr>
        </p:nvGraphicFramePr>
        <p:xfrm>
          <a:off x="762000" y="1828800"/>
          <a:ext cx="7086601" cy="2301240"/>
        </p:xfrm>
        <a:graphic>
          <a:graphicData uri="http://schemas.openxmlformats.org/drawingml/2006/table">
            <a:tbl>
              <a:tblPr firstRow="1" bandRow="1">
                <a:tableStyleId>{21E4AEA4-8DFA-4A89-87EB-49C32662AFE0}</a:tableStyleId>
              </a:tblPr>
              <a:tblGrid>
                <a:gridCol w="1600200"/>
                <a:gridCol w="1234441"/>
                <a:gridCol w="1417320"/>
                <a:gridCol w="1417320"/>
                <a:gridCol w="1417320"/>
              </a:tblGrid>
              <a:tr h="320040">
                <a:tc>
                  <a:txBody>
                    <a:bodyPr/>
                    <a:lstStyle/>
                    <a:p>
                      <a:pPr algn="ctr"/>
                      <a:r>
                        <a:rPr lang="en-US" dirty="0" smtClean="0"/>
                        <a:t>Rectangular</a:t>
                      </a:r>
                      <a:r>
                        <a:rPr lang="en-US" baseline="0" dirty="0" smtClean="0"/>
                        <a:t> Prism</a:t>
                      </a:r>
                      <a:endParaRPr lang="en-US" dirty="0"/>
                    </a:p>
                  </a:txBody>
                  <a:tcPr/>
                </a:tc>
                <a:tc>
                  <a:txBody>
                    <a:bodyPr/>
                    <a:lstStyle/>
                    <a:p>
                      <a:pPr algn="ctr"/>
                      <a:r>
                        <a:rPr lang="en-US" dirty="0" smtClean="0"/>
                        <a:t>Number of Unit Cubes</a:t>
                      </a:r>
                      <a:r>
                        <a:rPr lang="en-US" baseline="0" dirty="0" smtClean="0"/>
                        <a:t> in One Layer</a:t>
                      </a:r>
                      <a:endParaRPr lang="en-US" dirty="0"/>
                    </a:p>
                  </a:txBody>
                  <a:tcPr/>
                </a:tc>
                <a:tc>
                  <a:txBody>
                    <a:bodyPr/>
                    <a:lstStyle/>
                    <a:p>
                      <a:pPr algn="ctr"/>
                      <a:r>
                        <a:rPr lang="en-US" dirty="0" smtClean="0"/>
                        <a:t>Number of Layers</a:t>
                      </a:r>
                      <a:endParaRPr lang="en-US" dirty="0"/>
                    </a:p>
                  </a:txBody>
                  <a:tcPr/>
                </a:tc>
                <a:tc>
                  <a:txBody>
                    <a:bodyPr/>
                    <a:lstStyle/>
                    <a:p>
                      <a:pPr algn="ctr"/>
                      <a:r>
                        <a:rPr lang="en-US" dirty="0" smtClean="0"/>
                        <a:t>Unit Cube</a:t>
                      </a:r>
                      <a:endParaRPr lang="en-US" dirty="0"/>
                    </a:p>
                  </a:txBody>
                  <a:tcPr/>
                </a:tc>
                <a:tc>
                  <a:txBody>
                    <a:bodyPr/>
                    <a:lstStyle/>
                    <a:p>
                      <a:pPr algn="ctr"/>
                      <a:r>
                        <a:rPr lang="en-US" dirty="0" smtClean="0"/>
                        <a:t>Volume</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4</a:t>
                      </a:r>
                      <a:endParaRPr lang="en-US" dirty="0"/>
                    </a:p>
                  </a:txBody>
                  <a:tcPr/>
                </a:tc>
                <a:tc>
                  <a:txBody>
                    <a:bodyPr/>
                    <a:lstStyle/>
                    <a:p>
                      <a:pPr algn="ctr"/>
                      <a:r>
                        <a:rPr lang="en-US" dirty="0" smtClean="0"/>
                        <a:t>2</a:t>
                      </a:r>
                      <a:endParaRPr lang="en-US" dirty="0"/>
                    </a:p>
                  </a:txBody>
                  <a:tcPr/>
                </a:tc>
                <a:tc>
                  <a:txBody>
                    <a:bodyPr/>
                    <a:lstStyle/>
                    <a:p>
                      <a:pPr algn="ctr"/>
                      <a:r>
                        <a:rPr lang="en-US" dirty="0" smtClean="0"/>
                        <a:t>Centimeter</a:t>
                      </a:r>
                      <a:endParaRPr lang="en-US" dirty="0"/>
                    </a:p>
                  </a:txBody>
                  <a:tcPr/>
                </a:tc>
                <a:tc>
                  <a:txBody>
                    <a:bodyPr/>
                    <a:lstStyle/>
                    <a:p>
                      <a:pPr algn="ctr"/>
                      <a:endParaRPr lang="en-US" dirty="0"/>
                    </a:p>
                  </a:txBody>
                  <a:tcPr/>
                </a:tc>
              </a:tr>
              <a:tr h="370840">
                <a:tc>
                  <a:txBody>
                    <a:bodyPr/>
                    <a:lstStyle/>
                    <a:p>
                      <a:pPr algn="ctr"/>
                      <a:r>
                        <a:rPr lang="en-US" dirty="0" smtClean="0"/>
                        <a:t>B</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dirty="0" smtClean="0"/>
                        <a:t>Inch</a:t>
                      </a:r>
                      <a:endParaRPr lang="en-US" dirty="0"/>
                    </a:p>
                  </a:txBody>
                  <a:tcPr/>
                </a:tc>
                <a:tc>
                  <a:txBody>
                    <a:bodyPr/>
                    <a:lstStyle/>
                    <a:p>
                      <a:pPr algn="ctr"/>
                      <a:endParaRPr lang="en-US" dirty="0"/>
                    </a:p>
                  </a:txBody>
                  <a:tcPr/>
                </a:tc>
              </a:tr>
              <a:tr h="370840">
                <a:tc>
                  <a:txBody>
                    <a:bodyPr/>
                    <a:lstStyle/>
                    <a:p>
                      <a:pPr algn="ctr"/>
                      <a:r>
                        <a:rPr lang="en-US" dirty="0" smtClean="0"/>
                        <a:t>C</a:t>
                      </a:r>
                      <a:endParaRPr lang="en-US" dirty="0"/>
                    </a:p>
                  </a:txBody>
                  <a:tcPr/>
                </a:tc>
                <a:tc>
                  <a:txBody>
                    <a:bodyPr/>
                    <a:lstStyle/>
                    <a:p>
                      <a:pPr algn="ctr"/>
                      <a:r>
                        <a:rPr lang="en-US" dirty="0" smtClean="0"/>
                        <a:t>2</a:t>
                      </a:r>
                      <a:endParaRPr lang="en-US" dirty="0"/>
                    </a:p>
                  </a:txBody>
                  <a:tcPr/>
                </a:tc>
                <a:tc>
                  <a:txBody>
                    <a:bodyPr/>
                    <a:lstStyle/>
                    <a:p>
                      <a:pPr algn="ctr"/>
                      <a:r>
                        <a:rPr lang="en-US" dirty="0" smtClean="0"/>
                        <a:t>4</a:t>
                      </a:r>
                      <a:endParaRPr lang="en-US" dirty="0"/>
                    </a:p>
                  </a:txBody>
                  <a:tcPr/>
                </a:tc>
                <a:tc>
                  <a:txBody>
                    <a:bodyPr/>
                    <a:lstStyle/>
                    <a:p>
                      <a:pPr algn="ctr"/>
                      <a:r>
                        <a:rPr lang="en-US" dirty="0" smtClean="0"/>
                        <a:t>Foot</a:t>
                      </a:r>
                      <a:endParaRPr lang="en-US" dirty="0"/>
                    </a:p>
                  </a:txBody>
                  <a:tcPr/>
                </a:tc>
                <a:tc>
                  <a:txBody>
                    <a:bodyPr/>
                    <a:lstStyle/>
                    <a:p>
                      <a:pPr algn="ctr"/>
                      <a:endParaRPr lang="en-US" dirty="0"/>
                    </a:p>
                  </a:txBody>
                  <a:tcPr/>
                </a:tc>
              </a:tr>
            </a:tbl>
          </a:graphicData>
        </a:graphic>
      </p:graphicFrame>
    </p:spTree>
  </p:cSld>
  <p:clrMapOvr>
    <a:masterClrMapping/>
  </p:clrMapOvr>
  <p:transition>
    <p:zo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276"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35757605"/>
              </p:ext>
            </p:extLst>
          </p:nvPr>
        </p:nvGraphicFramePr>
        <p:xfrm>
          <a:off x="990600" y="1828800"/>
          <a:ext cx="7086601" cy="2301240"/>
        </p:xfrm>
        <a:graphic>
          <a:graphicData uri="http://schemas.openxmlformats.org/drawingml/2006/table">
            <a:tbl>
              <a:tblPr firstRow="1" bandRow="1">
                <a:tableStyleId>{21E4AEA4-8DFA-4A89-87EB-49C32662AFE0}</a:tableStyleId>
              </a:tblPr>
              <a:tblGrid>
                <a:gridCol w="1600200"/>
                <a:gridCol w="1234441"/>
                <a:gridCol w="1417320"/>
                <a:gridCol w="1417320"/>
                <a:gridCol w="1417320"/>
              </a:tblGrid>
              <a:tr h="320040">
                <a:tc>
                  <a:txBody>
                    <a:bodyPr/>
                    <a:lstStyle/>
                    <a:p>
                      <a:pPr algn="ctr"/>
                      <a:r>
                        <a:rPr lang="en-US" dirty="0" smtClean="0"/>
                        <a:t>Rectangular</a:t>
                      </a:r>
                      <a:r>
                        <a:rPr lang="en-US" baseline="0" dirty="0" smtClean="0"/>
                        <a:t> Prism</a:t>
                      </a:r>
                      <a:endParaRPr lang="en-US" dirty="0"/>
                    </a:p>
                  </a:txBody>
                  <a:tcPr/>
                </a:tc>
                <a:tc>
                  <a:txBody>
                    <a:bodyPr/>
                    <a:lstStyle/>
                    <a:p>
                      <a:pPr algn="ctr"/>
                      <a:r>
                        <a:rPr lang="en-US" dirty="0" smtClean="0"/>
                        <a:t>Number of Unit Cubes</a:t>
                      </a:r>
                      <a:r>
                        <a:rPr lang="en-US" baseline="0" dirty="0" smtClean="0"/>
                        <a:t> in One Layer</a:t>
                      </a:r>
                      <a:endParaRPr lang="en-US" dirty="0"/>
                    </a:p>
                  </a:txBody>
                  <a:tcPr/>
                </a:tc>
                <a:tc>
                  <a:txBody>
                    <a:bodyPr/>
                    <a:lstStyle/>
                    <a:p>
                      <a:pPr algn="ctr"/>
                      <a:r>
                        <a:rPr lang="en-US" dirty="0" smtClean="0"/>
                        <a:t>Number of Layers</a:t>
                      </a:r>
                      <a:endParaRPr lang="en-US" dirty="0"/>
                    </a:p>
                  </a:txBody>
                  <a:tcPr/>
                </a:tc>
                <a:tc>
                  <a:txBody>
                    <a:bodyPr/>
                    <a:lstStyle/>
                    <a:p>
                      <a:pPr algn="ctr"/>
                      <a:r>
                        <a:rPr lang="en-US" dirty="0" smtClean="0"/>
                        <a:t>Unit Cube</a:t>
                      </a:r>
                      <a:endParaRPr lang="en-US" dirty="0"/>
                    </a:p>
                  </a:txBody>
                  <a:tcPr/>
                </a:tc>
                <a:tc>
                  <a:txBody>
                    <a:bodyPr/>
                    <a:lstStyle/>
                    <a:p>
                      <a:pPr algn="ctr"/>
                      <a:r>
                        <a:rPr lang="en-US" dirty="0" smtClean="0"/>
                        <a:t>Volume</a:t>
                      </a:r>
                      <a:endParaRPr lang="en-US" dirty="0"/>
                    </a:p>
                  </a:txBody>
                  <a:tcPr/>
                </a:tc>
              </a:tr>
              <a:tr h="370840">
                <a:tc>
                  <a:txBody>
                    <a:bodyPr/>
                    <a:lstStyle/>
                    <a:p>
                      <a:pPr algn="ctr"/>
                      <a:r>
                        <a:rPr lang="en-US" dirty="0" smtClean="0"/>
                        <a:t>A</a:t>
                      </a:r>
                      <a:endParaRPr lang="en-US" dirty="0"/>
                    </a:p>
                  </a:txBody>
                  <a:tcPr/>
                </a:tc>
                <a:tc>
                  <a:txBody>
                    <a:bodyPr/>
                    <a:lstStyle/>
                    <a:p>
                      <a:pPr algn="ctr"/>
                      <a:r>
                        <a:rPr lang="en-US" dirty="0" smtClean="0"/>
                        <a:t>4</a:t>
                      </a:r>
                      <a:endParaRPr lang="en-US" dirty="0"/>
                    </a:p>
                  </a:txBody>
                  <a:tcPr/>
                </a:tc>
                <a:tc>
                  <a:txBody>
                    <a:bodyPr/>
                    <a:lstStyle/>
                    <a:p>
                      <a:pPr algn="ctr"/>
                      <a:r>
                        <a:rPr lang="en-US" dirty="0" smtClean="0"/>
                        <a:t>2</a:t>
                      </a:r>
                      <a:endParaRPr lang="en-US" dirty="0"/>
                    </a:p>
                  </a:txBody>
                  <a:tcPr/>
                </a:tc>
                <a:tc>
                  <a:txBody>
                    <a:bodyPr/>
                    <a:lstStyle/>
                    <a:p>
                      <a:pPr algn="ctr"/>
                      <a:r>
                        <a:rPr lang="en-US" dirty="0" smtClean="0"/>
                        <a:t>Centimeter</a:t>
                      </a:r>
                      <a:endParaRPr lang="en-US" dirty="0"/>
                    </a:p>
                  </a:txBody>
                  <a:tcPr/>
                </a:tc>
                <a:tc>
                  <a:txBody>
                    <a:bodyPr/>
                    <a:lstStyle/>
                    <a:p>
                      <a:pPr algn="ctr"/>
                      <a:r>
                        <a:rPr lang="en-US" dirty="0" smtClean="0">
                          <a:solidFill>
                            <a:srgbClr val="FF0000"/>
                          </a:solidFill>
                        </a:rPr>
                        <a:t>8 cm</a:t>
                      </a:r>
                      <a:r>
                        <a:rPr lang="en-US" baseline="30000" dirty="0" smtClean="0">
                          <a:solidFill>
                            <a:srgbClr val="FF0000"/>
                          </a:solidFill>
                        </a:rPr>
                        <a:t>3</a:t>
                      </a:r>
                      <a:endParaRPr lang="en-US" dirty="0">
                        <a:solidFill>
                          <a:srgbClr val="FF0000"/>
                        </a:solidFill>
                      </a:endParaRPr>
                    </a:p>
                  </a:txBody>
                  <a:tcPr/>
                </a:tc>
              </a:tr>
              <a:tr h="370840">
                <a:tc>
                  <a:txBody>
                    <a:bodyPr/>
                    <a:lstStyle/>
                    <a:p>
                      <a:pPr algn="ctr"/>
                      <a:r>
                        <a:rPr lang="en-US" dirty="0" smtClean="0"/>
                        <a:t>B</a:t>
                      </a:r>
                      <a:endParaRPr lang="en-US" dirty="0"/>
                    </a:p>
                  </a:txBody>
                  <a:tcPr/>
                </a:tc>
                <a:tc>
                  <a:txBody>
                    <a:bodyPr/>
                    <a:lstStyle/>
                    <a:p>
                      <a:pPr algn="ctr"/>
                      <a:r>
                        <a:rPr lang="en-US" dirty="0" smtClean="0"/>
                        <a:t>3</a:t>
                      </a:r>
                      <a:endParaRPr lang="en-US" dirty="0"/>
                    </a:p>
                  </a:txBody>
                  <a:tcPr/>
                </a:tc>
                <a:tc>
                  <a:txBody>
                    <a:bodyPr/>
                    <a:lstStyle/>
                    <a:p>
                      <a:pPr algn="ctr"/>
                      <a:r>
                        <a:rPr lang="en-US" dirty="0" smtClean="0"/>
                        <a:t>3</a:t>
                      </a:r>
                      <a:endParaRPr lang="en-US" dirty="0"/>
                    </a:p>
                  </a:txBody>
                  <a:tcPr/>
                </a:tc>
                <a:tc>
                  <a:txBody>
                    <a:bodyPr/>
                    <a:lstStyle/>
                    <a:p>
                      <a:pPr algn="ctr"/>
                      <a:r>
                        <a:rPr lang="en-US" dirty="0" smtClean="0"/>
                        <a:t>Inch</a:t>
                      </a:r>
                      <a:endParaRPr lang="en-US" dirty="0"/>
                    </a:p>
                  </a:txBody>
                  <a:tcPr/>
                </a:tc>
                <a:tc>
                  <a:txBody>
                    <a:bodyPr/>
                    <a:lstStyle/>
                    <a:p>
                      <a:pPr algn="ctr"/>
                      <a:r>
                        <a:rPr lang="en-US" dirty="0" smtClean="0">
                          <a:solidFill>
                            <a:srgbClr val="FF0000"/>
                          </a:solidFill>
                        </a:rPr>
                        <a:t>9</a:t>
                      </a:r>
                      <a:r>
                        <a:rPr lang="en-US" baseline="0" dirty="0" smtClean="0">
                          <a:solidFill>
                            <a:srgbClr val="FF0000"/>
                          </a:solidFill>
                        </a:rPr>
                        <a:t> in</a:t>
                      </a:r>
                      <a:r>
                        <a:rPr lang="en-US" baseline="30000" dirty="0" smtClean="0">
                          <a:solidFill>
                            <a:srgbClr val="FF0000"/>
                          </a:solidFill>
                        </a:rPr>
                        <a:t>3</a:t>
                      </a:r>
                      <a:endParaRPr lang="en-US" dirty="0">
                        <a:solidFill>
                          <a:srgbClr val="FF0000"/>
                        </a:solidFill>
                      </a:endParaRPr>
                    </a:p>
                  </a:txBody>
                  <a:tcPr/>
                </a:tc>
              </a:tr>
              <a:tr h="370840">
                <a:tc>
                  <a:txBody>
                    <a:bodyPr/>
                    <a:lstStyle/>
                    <a:p>
                      <a:pPr algn="ctr"/>
                      <a:r>
                        <a:rPr lang="en-US" dirty="0" smtClean="0"/>
                        <a:t>C</a:t>
                      </a:r>
                      <a:endParaRPr lang="en-US" dirty="0"/>
                    </a:p>
                  </a:txBody>
                  <a:tcPr/>
                </a:tc>
                <a:tc>
                  <a:txBody>
                    <a:bodyPr/>
                    <a:lstStyle/>
                    <a:p>
                      <a:pPr algn="ctr"/>
                      <a:r>
                        <a:rPr lang="en-US" dirty="0" smtClean="0"/>
                        <a:t>2</a:t>
                      </a:r>
                      <a:endParaRPr lang="en-US" dirty="0"/>
                    </a:p>
                  </a:txBody>
                  <a:tcPr/>
                </a:tc>
                <a:tc>
                  <a:txBody>
                    <a:bodyPr/>
                    <a:lstStyle/>
                    <a:p>
                      <a:pPr algn="ctr"/>
                      <a:r>
                        <a:rPr lang="en-US" dirty="0" smtClean="0"/>
                        <a:t>4</a:t>
                      </a:r>
                      <a:endParaRPr lang="en-US" dirty="0"/>
                    </a:p>
                  </a:txBody>
                  <a:tcPr/>
                </a:tc>
                <a:tc>
                  <a:txBody>
                    <a:bodyPr/>
                    <a:lstStyle/>
                    <a:p>
                      <a:pPr algn="ctr"/>
                      <a:r>
                        <a:rPr lang="en-US" dirty="0" smtClean="0"/>
                        <a:t>Foot</a:t>
                      </a:r>
                      <a:endParaRPr lang="en-US" dirty="0"/>
                    </a:p>
                  </a:txBody>
                  <a:tcPr/>
                </a:tc>
                <a:tc>
                  <a:txBody>
                    <a:bodyPr/>
                    <a:lstStyle/>
                    <a:p>
                      <a:pPr algn="ctr"/>
                      <a:r>
                        <a:rPr lang="en-US" dirty="0" smtClean="0">
                          <a:solidFill>
                            <a:srgbClr val="FF0000"/>
                          </a:solidFill>
                        </a:rPr>
                        <a:t>8 ft</a:t>
                      </a:r>
                      <a:r>
                        <a:rPr lang="en-US" baseline="30000" dirty="0" smtClean="0">
                          <a:solidFill>
                            <a:srgbClr val="FF0000"/>
                          </a:solidFill>
                        </a:rPr>
                        <a:t>3</a:t>
                      </a:r>
                      <a:endParaRPr lang="en-US" dirty="0">
                        <a:solidFill>
                          <a:srgbClr val="FF0000"/>
                        </a:solidFill>
                      </a:endParaRPr>
                    </a:p>
                  </a:txBody>
                  <a:tcPr/>
                </a:tc>
              </a:tr>
            </a:tbl>
          </a:graphicData>
        </a:graphic>
      </p:graphicFrame>
    </p:spTree>
  </p:cSld>
  <p:clrMapOvr>
    <a:masterClrMapping/>
  </p:clrMapOvr>
  <p:transition>
    <p:zo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Find the volume of the figure below.</a:t>
            </a:r>
            <a:endParaRPr lang="en-US" dirty="0">
              <a:solidFill>
                <a:schemeClr val="bg1"/>
              </a:solidFill>
            </a:endParaRPr>
          </a:p>
        </p:txBody>
      </p:sp>
      <p:pic>
        <p:nvPicPr>
          <p:cNvPr id="5" name="Picture 4"/>
          <p:cNvPicPr/>
          <p:nvPr/>
        </p:nvPicPr>
        <p:blipFill>
          <a:blip r:embed="rId3">
            <a:extLst>
              <a:ext uri="{28A0092B-C50C-407E-A947-70E740481C1C}">
                <a14:useLocalDpi xmlns:a14="http://schemas.microsoft.com/office/drawing/2010/main" val="0"/>
              </a:ext>
            </a:extLst>
          </a:blip>
          <a:stretch>
            <a:fillRect/>
          </a:stretch>
        </p:blipFill>
        <p:spPr>
          <a:xfrm>
            <a:off x="2743200" y="2209800"/>
            <a:ext cx="3252788" cy="2571750"/>
          </a:xfrm>
          <a:prstGeom prst="rect">
            <a:avLst/>
          </a:prstGeom>
        </p:spPr>
      </p:pic>
    </p:spTree>
  </p:cSld>
  <p:clrMapOvr>
    <a:masterClrMapping/>
  </p:clrMapOvr>
  <p:transition>
    <p:zo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2"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p:txBody>
          <a:bodyPr/>
          <a:lstStyle/>
          <a:p>
            <a:r>
              <a:rPr lang="en-US" dirty="0" smtClean="0">
                <a:solidFill>
                  <a:srgbClr val="FF0000"/>
                </a:solidFill>
              </a:rPr>
              <a:t>124 m</a:t>
            </a:r>
            <a:r>
              <a:rPr lang="en-US" baseline="30000" dirty="0" smtClean="0">
                <a:solidFill>
                  <a:srgbClr val="FF0000"/>
                </a:solidFill>
              </a:rPr>
              <a:t>3</a:t>
            </a:r>
            <a:endParaRPr lang="en-US" dirty="0">
              <a:solidFill>
                <a:srgbClr val="FF0000"/>
              </a:solidFill>
            </a:endParaRPr>
          </a:p>
        </p:txBody>
      </p:sp>
    </p:spTree>
  </p:cSld>
  <p:clrMapOvr>
    <a:masterClrMapping/>
  </p:clrMapOvr>
  <p:transition>
    <p:zo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971800"/>
            <a:ext cx="7772400" cy="1143000"/>
          </a:xfrm>
        </p:spPr>
        <p:txBody>
          <a:bodyPr/>
          <a:lstStyle/>
          <a:p>
            <a:pPr algn="l"/>
            <a:r>
              <a:rPr lang="en-US" sz="4000" dirty="0" smtClean="0">
                <a:solidFill>
                  <a:schemeClr val="bg1"/>
                </a:solidFill>
              </a:rPr>
              <a:t>A parallelogram has two sets of parallel sides. Circle each quadrilateral that is always a parallelogram.</a:t>
            </a:r>
            <a:br>
              <a:rPr lang="en-US" sz="4000" dirty="0" smtClean="0">
                <a:solidFill>
                  <a:schemeClr val="bg1"/>
                </a:solidFill>
              </a:rPr>
            </a:br>
            <a:r>
              <a:rPr lang="en-US" sz="4000" dirty="0">
                <a:solidFill>
                  <a:schemeClr val="bg1"/>
                </a:solidFill>
              </a:rPr>
              <a:t/>
            </a:r>
            <a:br>
              <a:rPr lang="en-US" sz="4000" dirty="0">
                <a:solidFill>
                  <a:schemeClr val="bg1"/>
                </a:solidFill>
              </a:rPr>
            </a:br>
            <a:r>
              <a:rPr lang="en-US" sz="4000" dirty="0" smtClean="0">
                <a:solidFill>
                  <a:schemeClr val="bg1"/>
                </a:solidFill>
              </a:rPr>
              <a:t>A) Kite</a:t>
            </a:r>
            <a:br>
              <a:rPr lang="en-US" sz="4000" dirty="0" smtClean="0">
                <a:solidFill>
                  <a:schemeClr val="bg1"/>
                </a:solidFill>
              </a:rPr>
            </a:br>
            <a:r>
              <a:rPr lang="en-US" sz="4000" dirty="0" smtClean="0">
                <a:solidFill>
                  <a:schemeClr val="bg1"/>
                </a:solidFill>
              </a:rPr>
              <a:t>B) Rectangle</a:t>
            </a:r>
            <a:br>
              <a:rPr lang="en-US" sz="4000" dirty="0" smtClean="0">
                <a:solidFill>
                  <a:schemeClr val="bg1"/>
                </a:solidFill>
              </a:rPr>
            </a:br>
            <a:r>
              <a:rPr lang="en-US" sz="4000" dirty="0" smtClean="0">
                <a:solidFill>
                  <a:schemeClr val="bg1"/>
                </a:solidFill>
              </a:rPr>
              <a:t>C) Rhombus</a:t>
            </a:r>
            <a:br>
              <a:rPr lang="en-US" sz="4000" dirty="0" smtClean="0">
                <a:solidFill>
                  <a:schemeClr val="bg1"/>
                </a:solidFill>
              </a:rPr>
            </a:br>
            <a:r>
              <a:rPr lang="en-US" sz="4000" dirty="0" smtClean="0">
                <a:solidFill>
                  <a:schemeClr val="bg1"/>
                </a:solidFill>
              </a:rPr>
              <a:t>D) Square</a:t>
            </a:r>
            <a:br>
              <a:rPr lang="en-US" sz="4000" dirty="0" smtClean="0">
                <a:solidFill>
                  <a:schemeClr val="bg1"/>
                </a:solidFill>
              </a:rPr>
            </a:br>
            <a:r>
              <a:rPr lang="en-US" sz="4000" dirty="0" smtClean="0">
                <a:solidFill>
                  <a:schemeClr val="bg1"/>
                </a:solidFill>
              </a:rPr>
              <a:t>E) Trapezoid</a:t>
            </a:r>
            <a:endParaRPr lang="en-US" sz="4000"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8"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90471" name="Rectangle 7"/>
          <p:cNvSpPr>
            <a:spLocks noGrp="1" noChangeArrowheads="1"/>
          </p:cNvSpPr>
          <p:nvPr>
            <p:ph type="ctrTitle"/>
          </p:nvPr>
        </p:nvSpPr>
        <p:spPr>
          <a:xfrm>
            <a:off x="762000" y="2590800"/>
            <a:ext cx="7772400" cy="1143000"/>
          </a:xfrm>
        </p:spPr>
        <p:txBody>
          <a:bodyPr/>
          <a:lstStyle/>
          <a:p>
            <a:pPr algn="l"/>
            <a:r>
              <a:rPr lang="en-US" dirty="0">
                <a:solidFill>
                  <a:schemeClr val="bg1"/>
                </a:solidFill>
              </a:rPr>
              <a:t>A) Kite</a:t>
            </a:r>
            <a:br>
              <a:rPr lang="en-US" dirty="0">
                <a:solidFill>
                  <a:schemeClr val="bg1"/>
                </a:solidFill>
              </a:rPr>
            </a:br>
            <a:r>
              <a:rPr lang="en-US" dirty="0">
                <a:solidFill>
                  <a:schemeClr val="bg1"/>
                </a:solidFill>
              </a:rPr>
              <a:t>B) Rectangle</a:t>
            </a:r>
            <a:br>
              <a:rPr lang="en-US" dirty="0">
                <a:solidFill>
                  <a:schemeClr val="bg1"/>
                </a:solidFill>
              </a:rPr>
            </a:br>
            <a:r>
              <a:rPr lang="en-US" dirty="0">
                <a:solidFill>
                  <a:schemeClr val="bg1"/>
                </a:solidFill>
              </a:rPr>
              <a:t>C) Rhombus</a:t>
            </a:r>
            <a:br>
              <a:rPr lang="en-US" dirty="0">
                <a:solidFill>
                  <a:schemeClr val="bg1"/>
                </a:solidFill>
              </a:rPr>
            </a:br>
            <a:r>
              <a:rPr lang="en-US" dirty="0">
                <a:solidFill>
                  <a:schemeClr val="bg1"/>
                </a:solidFill>
              </a:rPr>
              <a:t>D) Square</a:t>
            </a:r>
            <a:br>
              <a:rPr lang="en-US" dirty="0">
                <a:solidFill>
                  <a:schemeClr val="bg1"/>
                </a:solidFill>
              </a:rPr>
            </a:br>
            <a:r>
              <a:rPr lang="en-US" dirty="0">
                <a:solidFill>
                  <a:schemeClr val="bg1"/>
                </a:solidFill>
              </a:rPr>
              <a:t>E) Trapezoid</a:t>
            </a:r>
            <a:endParaRPr lang="en-US" altLang="en-US" dirty="0"/>
          </a:p>
        </p:txBody>
      </p:sp>
      <p:sp>
        <p:nvSpPr>
          <p:cNvPr id="3" name="Oval 2"/>
          <p:cNvSpPr/>
          <p:nvPr/>
        </p:nvSpPr>
        <p:spPr bwMode="auto">
          <a:xfrm>
            <a:off x="609600" y="2133600"/>
            <a:ext cx="3200400" cy="762000"/>
          </a:xfrm>
          <a:prstGeom prst="ellipse">
            <a:avLst/>
          </a:prstGeom>
          <a:noFill/>
          <a:ln w="1905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dirty="0" smtClean="0">
              <a:ln>
                <a:noFill/>
              </a:ln>
              <a:solidFill>
                <a:schemeClr val="tx1"/>
              </a:solidFill>
              <a:effectLst/>
              <a:latin typeface="Times New Roman" pitchFamily="18" charset="0"/>
            </a:endParaRPr>
          </a:p>
        </p:txBody>
      </p:sp>
      <p:sp>
        <p:nvSpPr>
          <p:cNvPr id="7" name="Oval 6"/>
          <p:cNvSpPr/>
          <p:nvPr/>
        </p:nvSpPr>
        <p:spPr bwMode="auto">
          <a:xfrm>
            <a:off x="609600" y="2819400"/>
            <a:ext cx="3200400" cy="762000"/>
          </a:xfrm>
          <a:prstGeom prst="ellipse">
            <a:avLst/>
          </a:prstGeom>
          <a:noFill/>
          <a:ln w="1905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dirty="0" smtClean="0">
              <a:ln>
                <a:noFill/>
              </a:ln>
              <a:solidFill>
                <a:schemeClr val="tx1"/>
              </a:solidFill>
              <a:effectLst/>
              <a:latin typeface="Times New Roman" pitchFamily="18" charset="0"/>
            </a:endParaRPr>
          </a:p>
        </p:txBody>
      </p:sp>
      <p:sp>
        <p:nvSpPr>
          <p:cNvPr id="8" name="Oval 7"/>
          <p:cNvSpPr/>
          <p:nvPr/>
        </p:nvSpPr>
        <p:spPr bwMode="auto">
          <a:xfrm>
            <a:off x="609600" y="3505200"/>
            <a:ext cx="3200400" cy="762000"/>
          </a:xfrm>
          <a:prstGeom prst="ellipse">
            <a:avLst/>
          </a:prstGeom>
          <a:noFill/>
          <a:ln w="19050"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dirty="0" smtClean="0">
              <a:ln>
                <a:noFill/>
              </a:ln>
              <a:solidFill>
                <a:schemeClr val="tx1"/>
              </a:solidFill>
              <a:effectLst/>
              <a:latin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0"/>
            <a:ext cx="7772400" cy="1143000"/>
          </a:xfrm>
        </p:spPr>
        <p:txBody>
          <a:bodyPr/>
          <a:lstStyle/>
          <a:p>
            <a:pPr algn="l"/>
            <a:r>
              <a:rPr lang="en-US" sz="4000" dirty="0" smtClean="0">
                <a:solidFill>
                  <a:schemeClr val="bg1"/>
                </a:solidFill>
              </a:rPr>
              <a:t>Circle each true statement.</a:t>
            </a:r>
            <a:br>
              <a:rPr lang="en-US" sz="4000" dirty="0" smtClean="0">
                <a:solidFill>
                  <a:schemeClr val="bg1"/>
                </a:solidFill>
              </a:rPr>
            </a:br>
            <a:r>
              <a:rPr lang="en-US" sz="4000" dirty="0" smtClean="0">
                <a:solidFill>
                  <a:schemeClr val="bg1"/>
                </a:solidFill>
              </a:rPr>
              <a:t>A) All squares are rectangles.</a:t>
            </a:r>
            <a:br>
              <a:rPr lang="en-US" sz="4000" dirty="0" smtClean="0">
                <a:solidFill>
                  <a:schemeClr val="bg1"/>
                </a:solidFill>
              </a:rPr>
            </a:br>
            <a:r>
              <a:rPr lang="en-US" sz="4000" dirty="0" smtClean="0">
                <a:solidFill>
                  <a:schemeClr val="bg1"/>
                </a:solidFill>
              </a:rPr>
              <a:t>B) All rectangles are squares.</a:t>
            </a:r>
            <a:br>
              <a:rPr lang="en-US" sz="4000" dirty="0" smtClean="0">
                <a:solidFill>
                  <a:schemeClr val="bg1"/>
                </a:solidFill>
              </a:rPr>
            </a:br>
            <a:r>
              <a:rPr lang="en-US" sz="4000" dirty="0" smtClean="0">
                <a:solidFill>
                  <a:schemeClr val="bg1"/>
                </a:solidFill>
              </a:rPr>
              <a:t>C) All rhombuses are squares.</a:t>
            </a:r>
            <a:br>
              <a:rPr lang="en-US" sz="4000" dirty="0" smtClean="0">
                <a:solidFill>
                  <a:schemeClr val="bg1"/>
                </a:solidFill>
              </a:rPr>
            </a:br>
            <a:r>
              <a:rPr lang="en-US" sz="4000" dirty="0" smtClean="0">
                <a:solidFill>
                  <a:schemeClr val="bg1"/>
                </a:solidFill>
              </a:rPr>
              <a:t>D) All trapezoids are parallelograms.</a:t>
            </a:r>
            <a:br>
              <a:rPr lang="en-US" sz="4000" dirty="0" smtClean="0">
                <a:solidFill>
                  <a:schemeClr val="bg1"/>
                </a:solidFill>
              </a:rPr>
            </a:br>
            <a:r>
              <a:rPr lang="en-US" sz="4000" dirty="0" smtClean="0">
                <a:solidFill>
                  <a:schemeClr val="bg1"/>
                </a:solidFill>
              </a:rPr>
              <a:t>E) All rectangles are parallelograms.</a:t>
            </a:r>
            <a:endParaRPr lang="en-US" sz="4000" dirty="0">
              <a:solidFill>
                <a:schemeClr val="bg1"/>
              </a:solidFill>
            </a:endParaRPr>
          </a:p>
        </p:txBody>
      </p:sp>
    </p:spTree>
  </p:cSld>
  <p:clrMapOvr>
    <a:masterClrMapping/>
  </p:clrMapOvr>
  <p:transition>
    <p:zo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4"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a:xfrm>
            <a:off x="685800" y="2514600"/>
            <a:ext cx="7772400" cy="1143000"/>
          </a:xfrm>
        </p:spPr>
        <p:txBody>
          <a:bodyPr/>
          <a:lstStyle/>
          <a:p>
            <a:pPr algn="l"/>
            <a:r>
              <a:rPr lang="en-US" sz="4000" dirty="0">
                <a:solidFill>
                  <a:schemeClr val="bg1"/>
                </a:solidFill>
              </a:rPr>
              <a:t>A) All squares are rectangles.</a:t>
            </a:r>
            <a:br>
              <a:rPr lang="en-US" sz="4000" dirty="0">
                <a:solidFill>
                  <a:schemeClr val="bg1"/>
                </a:solidFill>
              </a:rPr>
            </a:br>
            <a:r>
              <a:rPr lang="en-US" sz="4000" dirty="0">
                <a:solidFill>
                  <a:schemeClr val="bg1"/>
                </a:solidFill>
              </a:rPr>
              <a:t>B) All rectangles are squares.</a:t>
            </a:r>
            <a:br>
              <a:rPr lang="en-US" sz="4000" dirty="0">
                <a:solidFill>
                  <a:schemeClr val="bg1"/>
                </a:solidFill>
              </a:rPr>
            </a:br>
            <a:r>
              <a:rPr lang="en-US" sz="4000" dirty="0">
                <a:solidFill>
                  <a:schemeClr val="bg1"/>
                </a:solidFill>
              </a:rPr>
              <a:t>C) All rhombuses are squares.</a:t>
            </a:r>
            <a:br>
              <a:rPr lang="en-US" sz="4000" dirty="0">
                <a:solidFill>
                  <a:schemeClr val="bg1"/>
                </a:solidFill>
              </a:rPr>
            </a:br>
            <a:r>
              <a:rPr lang="en-US" sz="4000" dirty="0">
                <a:solidFill>
                  <a:schemeClr val="bg1"/>
                </a:solidFill>
              </a:rPr>
              <a:t>D) All trapezoids are parallelograms.</a:t>
            </a:r>
            <a:br>
              <a:rPr lang="en-US" sz="4000" dirty="0">
                <a:solidFill>
                  <a:schemeClr val="bg1"/>
                </a:solidFill>
              </a:rPr>
            </a:br>
            <a:r>
              <a:rPr lang="en-US" sz="4000" dirty="0">
                <a:solidFill>
                  <a:schemeClr val="bg1"/>
                </a:solidFill>
              </a:rPr>
              <a:t>E) All rectangles are parallelograms.</a:t>
            </a:r>
            <a:endParaRPr lang="en-US" sz="4000" dirty="0"/>
          </a:p>
        </p:txBody>
      </p:sp>
      <p:sp>
        <p:nvSpPr>
          <p:cNvPr id="3" name="Oval 2"/>
          <p:cNvSpPr/>
          <p:nvPr/>
        </p:nvSpPr>
        <p:spPr bwMode="auto">
          <a:xfrm>
            <a:off x="762000" y="1524000"/>
            <a:ext cx="6172200" cy="762000"/>
          </a:xfrm>
          <a:prstGeom prst="ellipse">
            <a:avLst/>
          </a:prstGeom>
          <a:noFill/>
          <a:ln w="28575"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
        <p:nvSpPr>
          <p:cNvPr id="7" name="Oval 6"/>
          <p:cNvSpPr/>
          <p:nvPr/>
        </p:nvSpPr>
        <p:spPr bwMode="auto">
          <a:xfrm>
            <a:off x="685800" y="3962400"/>
            <a:ext cx="7772400" cy="762000"/>
          </a:xfrm>
          <a:prstGeom prst="ellipse">
            <a:avLst/>
          </a:prstGeom>
          <a:noFill/>
          <a:ln w="28575" cap="flat" cmpd="sng" algn="ctr">
            <a:solidFill>
              <a:srgbClr val="FF0000"/>
            </a:solidFill>
            <a:prstDash val="solid"/>
            <a:round/>
            <a:headEnd type="none" w="med" len="med"/>
            <a:tailEnd type="none" w="med" len="med"/>
          </a:ln>
          <a:effectLst/>
          <a:ex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2"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mc:AlternateContent xmlns:mc="http://schemas.openxmlformats.org/markup-compatibility/2006" xmlns:a14="http://schemas.microsoft.com/office/drawing/2010/main">
        <mc:Choice Requires="a14">
          <p:sp>
            <p:nvSpPr>
              <p:cNvPr id="2" name="Title 1"/>
              <p:cNvSpPr>
                <a:spLocks noGrp="1"/>
              </p:cNvSpPr>
              <p:nvPr>
                <p:ph type="title"/>
              </p:nvPr>
            </p:nvSpPr>
            <p:spPr>
              <a:xfrm>
                <a:off x="724829" y="2667000"/>
                <a:ext cx="7772400" cy="1143000"/>
              </a:xfrm>
            </p:spPr>
            <p:txBody>
              <a:bodyPr/>
              <a:lstStyle/>
              <a:p>
                <a:pPr algn="l"/>
                <a:r>
                  <a:rPr lang="en-US" sz="3200" dirty="0" smtClean="0">
                    <a:solidFill>
                      <a:schemeClr val="bg1"/>
                    </a:solidFill>
                  </a:rPr>
                  <a:t>A)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5</m:t>
                        </m:r>
                      </m:num>
                      <m:den>
                        <m:r>
                          <a:rPr lang="en-US" sz="3200" b="0" i="1" smtClean="0">
                            <a:solidFill>
                              <a:schemeClr val="bg1"/>
                            </a:solidFill>
                            <a:latin typeface="Cambria Math"/>
                          </a:rPr>
                          <m:t>8</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4</m:t>
                        </m:r>
                      </m:den>
                    </m:f>
                  </m:oMath>
                </a14:m>
                <a:r>
                  <a:rPr lang="en-US" sz="3200" dirty="0" smtClean="0">
                    <a:solidFill>
                      <a:schemeClr val="bg1"/>
                    </a:solidFill>
                  </a:rPr>
                  <a:t>		B)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3</m:t>
                        </m:r>
                      </m:num>
                      <m:den>
                        <m:r>
                          <a:rPr lang="en-US" sz="3200" b="0" i="1" smtClean="0">
                            <a:solidFill>
                              <a:schemeClr val="bg1"/>
                            </a:solidFill>
                            <a:latin typeface="Cambria Math"/>
                          </a:rPr>
                          <m:t>4</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8</m:t>
                        </m:r>
                      </m:den>
                    </m:f>
                  </m:oMath>
                </a14:m>
                <a:r>
                  <a:rPr lang="en-US" sz="3200" dirty="0" smtClean="0">
                    <a:solidFill>
                      <a:schemeClr val="bg1"/>
                    </a:solidFill>
                  </a:rPr>
                  <a:t>		C)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8</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5</m:t>
                        </m:r>
                      </m:num>
                      <m:den>
                        <m:r>
                          <a:rPr lang="en-US" sz="3200" b="0" i="1" smtClean="0">
                            <a:solidFill>
                              <a:schemeClr val="bg1"/>
                            </a:solidFill>
                            <a:latin typeface="Cambria Math"/>
                          </a:rPr>
                          <m:t>8</m:t>
                        </m:r>
                      </m:den>
                    </m:f>
                  </m:oMath>
                </a14:m>
                <a:r>
                  <a:rPr lang="en-US" sz="3200" dirty="0" smtClean="0">
                    <a:solidFill>
                      <a:schemeClr val="bg1"/>
                    </a:solidFill>
                  </a:rPr>
                  <a:t/>
                </a:r>
                <a:br>
                  <a:rPr lang="en-US" sz="3200" dirty="0" smtClean="0">
                    <a:solidFill>
                      <a:schemeClr val="bg1"/>
                    </a:solidFill>
                  </a:rPr>
                </a:br>
                <a:r>
                  <a:rPr lang="en-US" sz="3200" dirty="0">
                    <a:solidFill>
                      <a:schemeClr val="bg1"/>
                    </a:solidFill>
                  </a:rPr>
                  <a:t/>
                </a:r>
                <a:br>
                  <a:rPr lang="en-US" sz="3200" dirty="0">
                    <a:solidFill>
                      <a:schemeClr val="bg1"/>
                    </a:solidFill>
                  </a:rPr>
                </a:br>
                <a:r>
                  <a:rPr lang="en-US" sz="3200" dirty="0" smtClean="0">
                    <a:solidFill>
                      <a:schemeClr val="bg1"/>
                    </a:solidFill>
                  </a:rPr>
                  <a:t>D)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4</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8</m:t>
                        </m:r>
                      </m:den>
                    </m:f>
                  </m:oMath>
                </a14:m>
                <a:r>
                  <a:rPr lang="en-US" sz="3200" dirty="0" smtClean="0">
                    <a:solidFill>
                      <a:schemeClr val="bg1"/>
                    </a:solidFill>
                  </a:rPr>
                  <a:t>		E)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3</m:t>
                        </m:r>
                      </m:num>
                      <m:den>
                        <m:r>
                          <a:rPr lang="en-US" sz="3200" b="0" i="1" smtClean="0">
                            <a:solidFill>
                              <a:schemeClr val="bg1"/>
                            </a:solidFill>
                            <a:latin typeface="Cambria Math"/>
                          </a:rPr>
                          <m:t>8</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2</m:t>
                        </m:r>
                      </m:den>
                    </m:f>
                  </m:oMath>
                </a14:m>
                <a:r>
                  <a:rPr lang="en-US" sz="3200" dirty="0" smtClean="0">
                    <a:solidFill>
                      <a:schemeClr val="bg1"/>
                    </a:solidFill>
                  </a:rPr>
                  <a:t>		F)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3</m:t>
                        </m:r>
                      </m:num>
                      <m:den>
                        <m:r>
                          <a:rPr lang="en-US" sz="3200" b="0" i="1" smtClean="0">
                            <a:solidFill>
                              <a:schemeClr val="bg1"/>
                            </a:solidFill>
                            <a:latin typeface="Cambria Math"/>
                          </a:rPr>
                          <m:t>8</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4</m:t>
                        </m:r>
                      </m:num>
                      <m:den>
                        <m:r>
                          <a:rPr lang="en-US" sz="3200" b="0" i="1" smtClean="0">
                            <a:solidFill>
                              <a:schemeClr val="bg1"/>
                            </a:solidFill>
                            <a:latin typeface="Cambria Math"/>
                          </a:rPr>
                          <m:t>24</m:t>
                        </m:r>
                      </m:den>
                    </m:f>
                  </m:oMath>
                </a14:m>
                <a:r>
                  <a:rPr lang="en-US" sz="3200" dirty="0" smtClean="0">
                    <a:solidFill>
                      <a:schemeClr val="bg1"/>
                    </a:solidFill>
                  </a:rPr>
                  <a:t/>
                </a:r>
                <a:br>
                  <a:rPr lang="en-US" sz="3200" dirty="0" smtClean="0">
                    <a:solidFill>
                      <a:schemeClr val="bg1"/>
                    </a:solidFill>
                  </a:rPr>
                </a:br>
                <a:r>
                  <a:rPr lang="en-US" sz="3200" dirty="0">
                    <a:solidFill>
                      <a:schemeClr val="bg1"/>
                    </a:solidFill>
                  </a:rPr>
                  <a:t/>
                </a:r>
                <a:br>
                  <a:rPr lang="en-US" sz="3200" dirty="0">
                    <a:solidFill>
                      <a:schemeClr val="bg1"/>
                    </a:solidFill>
                  </a:rPr>
                </a:br>
                <a:r>
                  <a:rPr lang="en-US" sz="3200" dirty="0" smtClean="0">
                    <a:solidFill>
                      <a:schemeClr val="bg1"/>
                    </a:solidFill>
                  </a:rPr>
                  <a:t>G)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5</m:t>
                        </m:r>
                      </m:num>
                      <m:den>
                        <m:r>
                          <a:rPr lang="en-US" sz="3200" b="0" i="1" smtClean="0">
                            <a:solidFill>
                              <a:schemeClr val="bg1"/>
                            </a:solidFill>
                            <a:latin typeface="Cambria Math"/>
                          </a:rPr>
                          <m:t>8</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4</m:t>
                        </m:r>
                      </m:num>
                      <m:den>
                        <m:r>
                          <a:rPr lang="en-US" sz="3200" b="0" i="1" smtClean="0">
                            <a:solidFill>
                              <a:schemeClr val="bg1"/>
                            </a:solidFill>
                            <a:latin typeface="Cambria Math"/>
                          </a:rPr>
                          <m:t>16</m:t>
                        </m:r>
                      </m:den>
                    </m:f>
                  </m:oMath>
                </a14:m>
                <a:r>
                  <a:rPr lang="en-US" sz="3200" dirty="0" smtClean="0">
                    <a:solidFill>
                      <a:schemeClr val="bg1"/>
                    </a:solidFill>
                  </a:rPr>
                  <a:t>	H)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3</m:t>
                        </m:r>
                      </m:num>
                      <m:den>
                        <m:r>
                          <a:rPr lang="en-US" sz="3200" b="0" i="1" smtClean="0">
                            <a:solidFill>
                              <a:schemeClr val="bg1"/>
                            </a:solidFill>
                            <a:latin typeface="Cambria Math"/>
                          </a:rPr>
                          <m:t>4</m:t>
                        </m:r>
                      </m:den>
                    </m:f>
                  </m:oMath>
                </a14:m>
                <a:r>
                  <a:rPr lang="en-US" sz="3200" dirty="0" smtClean="0">
                    <a:solidFill>
                      <a:schemeClr val="bg1"/>
                    </a:solidFill>
                  </a:rPr>
                  <a:t> +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6</m:t>
                        </m:r>
                      </m:num>
                      <m:den>
                        <m:r>
                          <a:rPr lang="en-US" sz="3200" b="0" i="1" smtClean="0">
                            <a:solidFill>
                              <a:schemeClr val="bg1"/>
                            </a:solidFill>
                            <a:latin typeface="Cambria Math"/>
                          </a:rPr>
                          <m:t>12</m:t>
                        </m:r>
                      </m:den>
                    </m:f>
                  </m:oMath>
                </a14:m>
                <a:endParaRPr lang="en-US"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724829" y="2667000"/>
                <a:ext cx="7772400" cy="1143000"/>
              </a:xfrm>
              <a:blipFill rotWithShape="1">
                <a:blip r:embed="rId3"/>
                <a:stretch>
                  <a:fillRect l="-2039" t="-87166" b="-95722"/>
                </a:stretch>
              </a:blipFill>
            </p:spPr>
            <p:txBody>
              <a:bodyPr/>
              <a:lstStyle/>
              <a:p>
                <a:r>
                  <a:rPr lang="en-US">
                    <a:noFill/>
                  </a:rPr>
                  <a:t> </a:t>
                </a:r>
              </a:p>
            </p:txBody>
          </p:sp>
        </mc:Fallback>
      </mc:AlternateContent>
      <p:sp>
        <p:nvSpPr>
          <p:cNvPr id="3" name="Oval 2"/>
          <p:cNvSpPr/>
          <p:nvPr/>
        </p:nvSpPr>
        <p:spPr bwMode="auto">
          <a:xfrm>
            <a:off x="685800" y="1600200"/>
            <a:ext cx="2286000" cy="1143000"/>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
        <p:nvSpPr>
          <p:cNvPr id="9" name="Oval 8"/>
          <p:cNvSpPr/>
          <p:nvPr/>
        </p:nvSpPr>
        <p:spPr bwMode="auto">
          <a:xfrm>
            <a:off x="3352800" y="1600200"/>
            <a:ext cx="2286000" cy="1143000"/>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
        <p:nvSpPr>
          <p:cNvPr id="10" name="Oval 9"/>
          <p:cNvSpPr/>
          <p:nvPr/>
        </p:nvSpPr>
        <p:spPr bwMode="auto">
          <a:xfrm>
            <a:off x="3352800" y="2743200"/>
            <a:ext cx="2286000" cy="1143000"/>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
        <p:nvSpPr>
          <p:cNvPr id="11" name="Oval 10"/>
          <p:cNvSpPr/>
          <p:nvPr/>
        </p:nvSpPr>
        <p:spPr bwMode="auto">
          <a:xfrm>
            <a:off x="685800" y="3893634"/>
            <a:ext cx="2286000" cy="1143000"/>
          </a:xfrm>
          <a:prstGeom prst="ellipse">
            <a:avLst/>
          </a:prstGeom>
          <a:noFill/>
          <a:ln w="19050" cap="flat" cmpd="sng" algn="ctr">
            <a:solidFill>
              <a:srgbClr val="FF0000"/>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9600" b="0" i="0" u="none" strike="noStrike" cap="none" normalizeH="0" baseline="0" smtClean="0">
              <a:ln>
                <a:noFill/>
              </a:ln>
              <a:solidFill>
                <a:schemeClr val="tx1"/>
              </a:solidFill>
              <a:effectLst/>
              <a:latin typeface="Times New Roman" pitchFamily="18" charset="0"/>
            </a:endParaRPr>
          </a:p>
        </p:txBody>
      </p:sp>
    </p:spTree>
  </p:cSld>
  <p:clrMapOvr>
    <a:masterClrMapping/>
  </p:clrMapOvr>
  <p:transition>
    <p:zo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txBox="1">
            <a:spLocks noGrp="1"/>
          </p:cNvSpPr>
          <p:nvPr>
            <p:ph type="title"/>
          </p:nvPr>
        </p:nvSpPr>
        <p:spPr>
          <a:xfrm>
            <a:off x="228600" y="919734"/>
            <a:ext cx="8839200" cy="5262979"/>
          </a:xfrm>
          <a:prstGeom prst="rect">
            <a:avLst/>
          </a:prstGeom>
          <a:noFill/>
        </p:spPr>
        <p:txBody>
          <a:bodyPr wrap="square" rtlCol="0">
            <a:spAutoFit/>
          </a:bodyPr>
          <a:lstStyle/>
          <a:p>
            <a:pPr algn="l"/>
            <a:endParaRPr lang="en-US" sz="2800" b="1" dirty="0">
              <a:solidFill>
                <a:schemeClr val="bg1"/>
              </a:solidFill>
            </a:endParaRPr>
          </a:p>
          <a:p>
            <a:pPr algn="l"/>
            <a:endParaRPr lang="en-US" sz="2800" b="1" dirty="0" smtClean="0">
              <a:solidFill>
                <a:schemeClr val="bg1"/>
              </a:solidFill>
            </a:endParaRPr>
          </a:p>
          <a:p>
            <a:pPr algn="l"/>
            <a:endParaRPr lang="en-US" sz="2800" b="1" dirty="0">
              <a:solidFill>
                <a:schemeClr val="bg1"/>
              </a:solidFill>
            </a:endParaRPr>
          </a:p>
          <a:p>
            <a:pPr algn="l"/>
            <a:endParaRPr lang="en-US" sz="2800" b="1" dirty="0" smtClean="0">
              <a:solidFill>
                <a:schemeClr val="bg1"/>
              </a:solidFill>
            </a:endParaRPr>
          </a:p>
          <a:p>
            <a:pPr algn="l"/>
            <a:r>
              <a:rPr lang="en-US" sz="2800" dirty="0" smtClean="0">
                <a:solidFill>
                  <a:schemeClr val="bg1"/>
                </a:solidFill>
              </a:rPr>
              <a:t>     R		    S	        T	     V		   W</a:t>
            </a:r>
          </a:p>
          <a:p>
            <a:pPr algn="l"/>
            <a:endParaRPr lang="en-US" sz="2800" dirty="0">
              <a:solidFill>
                <a:schemeClr val="bg1"/>
              </a:solidFill>
            </a:endParaRPr>
          </a:p>
          <a:p>
            <a:pPr algn="l"/>
            <a:r>
              <a:rPr lang="en-US" sz="2800" dirty="0" smtClean="0">
                <a:solidFill>
                  <a:schemeClr val="bg1"/>
                </a:solidFill>
              </a:rPr>
              <a:t>Write yes or no for each statement about the figures.</a:t>
            </a:r>
          </a:p>
          <a:p>
            <a:pPr marL="514350" indent="-514350" algn="l">
              <a:buAutoNum type="alphaUcPeriod"/>
            </a:pPr>
            <a:r>
              <a:rPr lang="en-US" sz="2800" dirty="0" smtClean="0">
                <a:solidFill>
                  <a:schemeClr val="bg1"/>
                </a:solidFill>
              </a:rPr>
              <a:t>Figure V and Figure R are trapezoids.</a:t>
            </a:r>
          </a:p>
          <a:p>
            <a:pPr marL="457200" indent="-457200" algn="l">
              <a:buAutoNum type="alphaUcPeriod"/>
            </a:pPr>
            <a:r>
              <a:rPr lang="en-US" sz="2800" dirty="0" smtClean="0">
                <a:solidFill>
                  <a:schemeClr val="bg1"/>
                </a:solidFill>
              </a:rPr>
              <a:t>Figure W is not a parallelogram.</a:t>
            </a:r>
          </a:p>
          <a:p>
            <a:pPr marL="457200" indent="-457200" algn="l">
              <a:buAutoNum type="alphaUcPeriod"/>
            </a:pPr>
            <a:r>
              <a:rPr lang="en-US" sz="2800" dirty="0" smtClean="0">
                <a:solidFill>
                  <a:schemeClr val="bg1"/>
                </a:solidFill>
              </a:rPr>
              <a:t>Figure S and Figure T are rectangles.</a:t>
            </a:r>
          </a:p>
          <a:p>
            <a:pPr marL="457200" indent="-457200" algn="l">
              <a:buAutoNum type="alphaUcPeriod"/>
            </a:pPr>
            <a:r>
              <a:rPr lang="en-US" sz="2800" dirty="0" smtClean="0">
                <a:solidFill>
                  <a:schemeClr val="bg1"/>
                </a:solidFill>
              </a:rPr>
              <a:t>All of the figures are quadrilaterals.</a:t>
            </a:r>
          </a:p>
          <a:p>
            <a:pPr marL="457200" indent="-457200" algn="l">
              <a:buAutoNum type="alphaUcPeriod"/>
            </a:pPr>
            <a:r>
              <a:rPr lang="en-US" sz="2800" dirty="0" smtClean="0">
                <a:solidFill>
                  <a:schemeClr val="bg1"/>
                </a:solidFill>
              </a:rPr>
              <a:t>None of the figures is a rhombus.</a:t>
            </a:r>
            <a:endParaRPr lang="en-US" sz="2000" dirty="0" smtClean="0">
              <a:solidFill>
                <a:schemeClr val="bg1"/>
              </a:solidFill>
            </a:endParaRPr>
          </a:p>
        </p:txBody>
      </p:sp>
      <p:grpSp>
        <p:nvGrpSpPr>
          <p:cNvPr id="3" name="Group 2"/>
          <p:cNvGrpSpPr/>
          <p:nvPr/>
        </p:nvGrpSpPr>
        <p:grpSpPr>
          <a:xfrm>
            <a:off x="609600" y="877332"/>
            <a:ext cx="7848600" cy="1637268"/>
            <a:chOff x="1066800" y="877332"/>
            <a:chExt cx="7848600" cy="1637268"/>
          </a:xfrm>
        </p:grpSpPr>
        <p:pic>
          <p:nvPicPr>
            <p:cNvPr id="7" name="Picture 2" descr="http://study.com/cimages/multimages/16/Trapezoi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742950" y="1276351"/>
              <a:ext cx="1400176" cy="75247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5" descr="http://www.jobaer.net/images/pageimages/f2/white_square_yellow.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90800" y="1159004"/>
              <a:ext cx="987169" cy="987169"/>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6200000">
              <a:off x="3635659" y="1540160"/>
              <a:ext cx="1610381" cy="338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18" descr="https://www.math.nmsu.edu/~pmorandi/math112s00/graphics/quadrilateral.gif"/>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05400" y="1140084"/>
              <a:ext cx="1576590" cy="105106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0" descr="https://dr282zn36sxxg.cloudfront.net/datastreams/f-d%3Ad7bddaa44f09668d69562692c0183fed01a9f62e5bec42631f37b3dd%2BIMAGE%2BIMAGE.1"/>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918752" y="877332"/>
              <a:ext cx="1996648" cy="1385909"/>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p:zo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660" name="AutoShape 4">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a:xfrm>
            <a:off x="762000" y="1600200"/>
            <a:ext cx="7772400" cy="1143000"/>
          </a:xfrm>
        </p:spPr>
        <p:txBody>
          <a:bodyPr/>
          <a:lstStyle/>
          <a:p>
            <a:pPr algn="l"/>
            <a:r>
              <a:rPr lang="en-US" sz="3600" dirty="0">
                <a:solidFill>
                  <a:schemeClr val="bg1"/>
                </a:solidFill>
              </a:rPr>
              <a:t/>
            </a:r>
            <a:br>
              <a:rPr lang="en-US" sz="3600" dirty="0">
                <a:solidFill>
                  <a:schemeClr val="bg1"/>
                </a:solidFill>
              </a:rPr>
            </a:br>
            <a:r>
              <a:rPr lang="en-US" sz="3200" dirty="0" smtClean="0">
                <a:solidFill>
                  <a:schemeClr val="bg1"/>
                </a:solidFill>
              </a:rPr>
              <a:t>A. Figure </a:t>
            </a:r>
            <a:r>
              <a:rPr lang="en-US" sz="3200" dirty="0">
                <a:solidFill>
                  <a:schemeClr val="bg1"/>
                </a:solidFill>
              </a:rPr>
              <a:t>V and Figure R are trapezoids</a:t>
            </a:r>
            <a:r>
              <a:rPr lang="en-US" sz="3200" dirty="0" smtClean="0">
                <a:solidFill>
                  <a:schemeClr val="bg1"/>
                </a:solidFill>
              </a:rPr>
              <a:t>. </a:t>
            </a:r>
            <a:r>
              <a:rPr lang="en-US" sz="3200" dirty="0" smtClean="0">
                <a:solidFill>
                  <a:srgbClr val="FF0000"/>
                </a:solidFill>
              </a:rPr>
              <a:t>Yes</a:t>
            </a:r>
            <a:r>
              <a:rPr lang="en-US" sz="3200" dirty="0">
                <a:solidFill>
                  <a:schemeClr val="bg1"/>
                </a:solidFill>
              </a:rPr>
              <a:t/>
            </a:r>
            <a:br>
              <a:rPr lang="en-US" sz="3200" dirty="0">
                <a:solidFill>
                  <a:schemeClr val="bg1"/>
                </a:solidFill>
              </a:rPr>
            </a:br>
            <a:r>
              <a:rPr lang="en-US" sz="3200" dirty="0" smtClean="0">
                <a:solidFill>
                  <a:schemeClr val="bg1"/>
                </a:solidFill>
              </a:rPr>
              <a:t>B. Figure </a:t>
            </a:r>
            <a:r>
              <a:rPr lang="en-US" sz="3200" dirty="0">
                <a:solidFill>
                  <a:schemeClr val="bg1"/>
                </a:solidFill>
              </a:rPr>
              <a:t>W is not a parallelogram</a:t>
            </a:r>
            <a:r>
              <a:rPr lang="en-US" sz="3200" dirty="0" smtClean="0">
                <a:solidFill>
                  <a:schemeClr val="bg1"/>
                </a:solidFill>
              </a:rPr>
              <a:t>. </a:t>
            </a:r>
            <a:r>
              <a:rPr lang="en-US" sz="3200" dirty="0" smtClean="0">
                <a:solidFill>
                  <a:srgbClr val="FF0000"/>
                </a:solidFill>
              </a:rPr>
              <a:t>Yes</a:t>
            </a:r>
            <a:r>
              <a:rPr lang="en-US" sz="3200" dirty="0">
                <a:solidFill>
                  <a:schemeClr val="bg1"/>
                </a:solidFill>
              </a:rPr>
              <a:t/>
            </a:r>
            <a:br>
              <a:rPr lang="en-US" sz="3200" dirty="0">
                <a:solidFill>
                  <a:schemeClr val="bg1"/>
                </a:solidFill>
              </a:rPr>
            </a:br>
            <a:r>
              <a:rPr lang="en-US" sz="3200" dirty="0" smtClean="0">
                <a:solidFill>
                  <a:schemeClr val="bg1"/>
                </a:solidFill>
              </a:rPr>
              <a:t>C. Figure </a:t>
            </a:r>
            <a:r>
              <a:rPr lang="en-US" sz="3200" dirty="0">
                <a:solidFill>
                  <a:schemeClr val="bg1"/>
                </a:solidFill>
              </a:rPr>
              <a:t>S and Figure T are rectangles</a:t>
            </a:r>
            <a:r>
              <a:rPr lang="en-US" sz="3200" dirty="0" smtClean="0">
                <a:solidFill>
                  <a:schemeClr val="bg1"/>
                </a:solidFill>
              </a:rPr>
              <a:t>. </a:t>
            </a:r>
            <a:r>
              <a:rPr lang="en-US" sz="3200" dirty="0" smtClean="0">
                <a:solidFill>
                  <a:srgbClr val="FF0000"/>
                </a:solidFill>
              </a:rPr>
              <a:t>No</a:t>
            </a:r>
            <a:r>
              <a:rPr lang="en-US" sz="3200" dirty="0">
                <a:solidFill>
                  <a:schemeClr val="bg1"/>
                </a:solidFill>
              </a:rPr>
              <a:t/>
            </a:r>
            <a:br>
              <a:rPr lang="en-US" sz="3200" dirty="0">
                <a:solidFill>
                  <a:schemeClr val="bg1"/>
                </a:solidFill>
              </a:rPr>
            </a:br>
            <a:r>
              <a:rPr lang="en-US" sz="3200" dirty="0" smtClean="0">
                <a:solidFill>
                  <a:schemeClr val="bg1"/>
                </a:solidFill>
              </a:rPr>
              <a:t>D. All </a:t>
            </a:r>
            <a:r>
              <a:rPr lang="en-US" sz="3200" dirty="0">
                <a:solidFill>
                  <a:schemeClr val="bg1"/>
                </a:solidFill>
              </a:rPr>
              <a:t>of the figures are quadrilaterals</a:t>
            </a:r>
            <a:r>
              <a:rPr lang="en-US" sz="3200" dirty="0" smtClean="0">
                <a:solidFill>
                  <a:schemeClr val="bg1"/>
                </a:solidFill>
              </a:rPr>
              <a:t>. </a:t>
            </a:r>
            <a:r>
              <a:rPr lang="en-US" sz="3200" dirty="0" smtClean="0">
                <a:solidFill>
                  <a:srgbClr val="FF0000"/>
                </a:solidFill>
              </a:rPr>
              <a:t>Yes</a:t>
            </a:r>
            <a:r>
              <a:rPr lang="en-US" sz="3200" dirty="0">
                <a:solidFill>
                  <a:schemeClr val="bg1"/>
                </a:solidFill>
              </a:rPr>
              <a:t/>
            </a:r>
            <a:br>
              <a:rPr lang="en-US" sz="3200" dirty="0">
                <a:solidFill>
                  <a:schemeClr val="bg1"/>
                </a:solidFill>
              </a:rPr>
            </a:br>
            <a:r>
              <a:rPr lang="en-US" sz="3200" dirty="0" smtClean="0">
                <a:solidFill>
                  <a:schemeClr val="bg1"/>
                </a:solidFill>
              </a:rPr>
              <a:t>E. None </a:t>
            </a:r>
            <a:r>
              <a:rPr lang="en-US" sz="3200" dirty="0">
                <a:solidFill>
                  <a:schemeClr val="bg1"/>
                </a:solidFill>
              </a:rPr>
              <a:t>of the figures is a rhombus</a:t>
            </a:r>
            <a:r>
              <a:rPr lang="en-US" sz="3200" dirty="0" smtClean="0">
                <a:solidFill>
                  <a:schemeClr val="bg1"/>
                </a:solidFill>
              </a:rPr>
              <a:t>. </a:t>
            </a:r>
            <a:r>
              <a:rPr lang="en-US" sz="3200" dirty="0" smtClean="0">
                <a:solidFill>
                  <a:srgbClr val="FF0000"/>
                </a:solidFill>
              </a:rPr>
              <a:t>No</a:t>
            </a:r>
            <a:endParaRPr lang="en-US" sz="3200" dirty="0"/>
          </a:p>
        </p:txBody>
      </p:sp>
    </p:spTree>
  </p:cSld>
  <p:clrMapOvr>
    <a:masterClrMapping/>
  </p:clrMapOvr>
  <p:transition>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152400" y="2209800"/>
                <a:ext cx="8763000" cy="1752600"/>
              </a:xfrm>
            </p:spPr>
            <p:txBody>
              <a:bodyPr/>
              <a:lstStyle/>
              <a:p>
                <a:pPr algn="l"/>
                <a:r>
                  <a:rPr lang="en-US" sz="3200" dirty="0" smtClean="0">
                    <a:solidFill>
                      <a:schemeClr val="bg1"/>
                    </a:solidFill>
                  </a:rPr>
                  <a:t>Elly has 3 pounds of turkey to make 12 sandwiches. She puts the same amount of turkey on each sandwich. Select true of false for each statement.</a:t>
                </a:r>
                <a:br>
                  <a:rPr lang="en-US" sz="3200" dirty="0" smtClean="0">
                    <a:solidFill>
                      <a:schemeClr val="bg1"/>
                    </a:solidFill>
                  </a:rPr>
                </a:br>
                <a:r>
                  <a:rPr lang="en-US" sz="3200" dirty="0">
                    <a:solidFill>
                      <a:schemeClr val="bg1"/>
                    </a:solidFill>
                  </a:rPr>
                  <a:t/>
                </a:r>
                <a:br>
                  <a:rPr lang="en-US" sz="3200" dirty="0">
                    <a:solidFill>
                      <a:schemeClr val="bg1"/>
                    </a:solidFill>
                  </a:rPr>
                </a:br>
                <a:r>
                  <a:rPr lang="en-US" sz="3200" dirty="0" smtClean="0">
                    <a:solidFill>
                      <a:schemeClr val="bg1"/>
                    </a:solidFill>
                  </a:rPr>
                  <a:t>1) Each </a:t>
                </a:r>
                <a:r>
                  <a:rPr lang="en-US" sz="3200" dirty="0" err="1" smtClean="0">
                    <a:solidFill>
                      <a:schemeClr val="bg1"/>
                    </a:solidFill>
                  </a:rPr>
                  <a:t>sandwhich</a:t>
                </a:r>
                <a:r>
                  <a:rPr lang="en-US" sz="3200" dirty="0" smtClean="0">
                    <a:solidFill>
                      <a:schemeClr val="bg1"/>
                    </a:solidFill>
                  </a:rPr>
                  <a:t> has more than 1 pound of turkey.</a:t>
                </a:r>
                <a:br>
                  <a:rPr lang="en-US" sz="3200" dirty="0" smtClean="0">
                    <a:solidFill>
                      <a:schemeClr val="bg1"/>
                    </a:solidFill>
                  </a:rPr>
                </a:br>
                <a:r>
                  <a:rPr lang="en-US" sz="3200" dirty="0" smtClean="0">
                    <a:solidFill>
                      <a:schemeClr val="bg1"/>
                    </a:solidFill>
                  </a:rPr>
                  <a:t>2) Each sandwich has 12 ÷ 3 pounds of turkey.</a:t>
                </a:r>
                <a:br>
                  <a:rPr lang="en-US" sz="3200" dirty="0" smtClean="0">
                    <a:solidFill>
                      <a:schemeClr val="bg1"/>
                    </a:solidFill>
                  </a:rPr>
                </a:br>
                <a:r>
                  <a:rPr lang="en-US" sz="3200" dirty="0" smtClean="0">
                    <a:solidFill>
                      <a:schemeClr val="bg1"/>
                    </a:solidFill>
                  </a:rPr>
                  <a:t>3) </a:t>
                </a:r>
                <a:r>
                  <a:rPr lang="en-US" sz="3200" dirty="0" err="1" smtClean="0">
                    <a:solidFill>
                      <a:schemeClr val="bg1"/>
                    </a:solidFill>
                  </a:rPr>
                  <a:t>Elly</a:t>
                </a:r>
                <a:r>
                  <a:rPr lang="en-US" sz="3200" dirty="0" smtClean="0">
                    <a:solidFill>
                      <a:schemeClr val="bg1"/>
                    </a:solidFill>
                  </a:rPr>
                  <a:t> can put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4</m:t>
                        </m:r>
                      </m:den>
                    </m:f>
                  </m:oMath>
                </a14:m>
                <a:r>
                  <a:rPr lang="en-US" sz="3200" dirty="0" smtClean="0">
                    <a:solidFill>
                      <a:schemeClr val="bg1"/>
                    </a:solidFill>
                  </a:rPr>
                  <a:t> pound of turkey on each sandwich.</a:t>
                </a:r>
                <a:br>
                  <a:rPr lang="en-US" sz="3200" dirty="0" smtClean="0">
                    <a:solidFill>
                      <a:schemeClr val="bg1"/>
                    </a:solidFill>
                  </a:rPr>
                </a:br>
                <a:r>
                  <a:rPr lang="en-US" sz="3200" dirty="0" smtClean="0">
                    <a:solidFill>
                      <a:schemeClr val="bg1"/>
                    </a:solidFill>
                  </a:rPr>
                  <a:t>4) </a:t>
                </a:r>
                <a:r>
                  <a:rPr lang="en-US" sz="3200" dirty="0" err="1" smtClean="0">
                    <a:solidFill>
                      <a:schemeClr val="bg1"/>
                    </a:solidFill>
                  </a:rPr>
                  <a:t>Elly</a:t>
                </a:r>
                <a:r>
                  <a:rPr lang="en-US" sz="3200" dirty="0" smtClean="0">
                    <a:solidFill>
                      <a:schemeClr val="bg1"/>
                    </a:solidFill>
                  </a:rPr>
                  <a:t> will have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2</m:t>
                        </m:r>
                      </m:den>
                    </m:f>
                  </m:oMath>
                </a14:m>
                <a:r>
                  <a:rPr lang="en-US" sz="3200" dirty="0" smtClean="0">
                    <a:solidFill>
                      <a:schemeClr val="bg1"/>
                    </a:solidFill>
                  </a:rPr>
                  <a:t> pound of turkey left over.</a:t>
                </a:r>
                <a:endParaRPr lang="en-US" sz="3200" dirty="0">
                  <a:solidFill>
                    <a:schemeClr val="bg1"/>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152400" y="2209800"/>
                <a:ext cx="8763000" cy="1752600"/>
              </a:xfrm>
              <a:blipFill rotWithShape="1">
                <a:blip r:embed="rId3"/>
                <a:stretch>
                  <a:fillRect l="-1739" t="-94425" r="-1599" b="-94425"/>
                </a:stretch>
              </a:blipFill>
            </p:spPr>
            <p:txBody>
              <a:bodyPr/>
              <a:lstStyle/>
              <a:p>
                <a:r>
                  <a:rPr lang="en-US">
                    <a:noFill/>
                  </a:rPr>
                  <a:t> </a:t>
                </a:r>
              </a:p>
            </p:txBody>
          </p:sp>
        </mc:Fallback>
      </mc:AlternateContent>
    </p:spTree>
  </p:cSld>
  <p:clrMapOvr>
    <a:masterClrMapping/>
  </p:clrMapOvr>
  <p:transition>
    <p:zo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8" name="AutoShape 3076">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mc:AlternateContent xmlns:mc="http://schemas.openxmlformats.org/markup-compatibility/2006" xmlns:a14="http://schemas.microsoft.com/office/drawing/2010/main">
        <mc:Choice Requires="a14">
          <p:sp>
            <p:nvSpPr>
              <p:cNvPr id="2" name="Title 1"/>
              <p:cNvSpPr>
                <a:spLocks noGrp="1"/>
              </p:cNvSpPr>
              <p:nvPr>
                <p:ph type="title"/>
              </p:nvPr>
            </p:nvSpPr>
            <p:spPr>
              <a:xfrm>
                <a:off x="304800" y="1600200"/>
                <a:ext cx="8610600" cy="2057400"/>
              </a:xfrm>
            </p:spPr>
            <p:txBody>
              <a:bodyPr/>
              <a:lstStyle/>
              <a:p>
                <a:pPr algn="l"/>
                <a:r>
                  <a:rPr lang="en-US" sz="3200" dirty="0" smtClean="0">
                    <a:solidFill>
                      <a:schemeClr val="bg1"/>
                    </a:solidFill>
                  </a:rPr>
                  <a:t>1) Each </a:t>
                </a:r>
                <a:r>
                  <a:rPr lang="en-US" sz="3200" dirty="0" err="1" smtClean="0">
                    <a:solidFill>
                      <a:schemeClr val="bg1"/>
                    </a:solidFill>
                  </a:rPr>
                  <a:t>sandwhich</a:t>
                </a:r>
                <a:r>
                  <a:rPr lang="en-US" sz="3200" dirty="0" smtClean="0">
                    <a:solidFill>
                      <a:schemeClr val="bg1"/>
                    </a:solidFill>
                  </a:rPr>
                  <a:t> has more than 1 pound of turkey. </a:t>
                </a:r>
                <a:r>
                  <a:rPr lang="en-US" sz="3200" dirty="0" smtClean="0">
                    <a:solidFill>
                      <a:srgbClr val="FF0000"/>
                    </a:solidFill>
                  </a:rPr>
                  <a:t>False</a:t>
                </a:r>
                <a:r>
                  <a:rPr lang="en-US" sz="3200" dirty="0" smtClean="0">
                    <a:solidFill>
                      <a:schemeClr val="bg1"/>
                    </a:solidFill>
                  </a:rPr>
                  <a:t/>
                </a:r>
                <a:br>
                  <a:rPr lang="en-US" sz="3200" dirty="0" smtClean="0">
                    <a:solidFill>
                      <a:schemeClr val="bg1"/>
                    </a:solidFill>
                  </a:rPr>
                </a:br>
                <a:r>
                  <a:rPr lang="en-US" sz="3200" dirty="0" smtClean="0">
                    <a:solidFill>
                      <a:schemeClr val="bg1"/>
                    </a:solidFill>
                  </a:rPr>
                  <a:t>2) Each sandwich has 12 ÷ 3 pounds of turkey. </a:t>
                </a:r>
                <a:r>
                  <a:rPr lang="en-US" sz="3200" dirty="0" smtClean="0">
                    <a:solidFill>
                      <a:srgbClr val="FF0000"/>
                    </a:solidFill>
                  </a:rPr>
                  <a:t>False</a:t>
                </a:r>
                <a:r>
                  <a:rPr lang="en-US" sz="3200" dirty="0" smtClean="0">
                    <a:solidFill>
                      <a:schemeClr val="bg1"/>
                    </a:solidFill>
                  </a:rPr>
                  <a:t/>
                </a:r>
                <a:br>
                  <a:rPr lang="en-US" sz="3200" dirty="0" smtClean="0">
                    <a:solidFill>
                      <a:schemeClr val="bg1"/>
                    </a:solidFill>
                  </a:rPr>
                </a:br>
                <a:r>
                  <a:rPr lang="en-US" sz="3200" dirty="0" smtClean="0">
                    <a:solidFill>
                      <a:schemeClr val="bg1"/>
                    </a:solidFill>
                  </a:rPr>
                  <a:t>3) Elly can put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4</m:t>
                        </m:r>
                      </m:den>
                    </m:f>
                  </m:oMath>
                </a14:m>
                <a:r>
                  <a:rPr lang="en-US" sz="3200" dirty="0" smtClean="0">
                    <a:solidFill>
                      <a:schemeClr val="bg1"/>
                    </a:solidFill>
                  </a:rPr>
                  <a:t> pound of turkey on each sandwich. </a:t>
                </a:r>
                <a:r>
                  <a:rPr lang="en-US" sz="3200" dirty="0" smtClean="0">
                    <a:solidFill>
                      <a:srgbClr val="FF0000"/>
                    </a:solidFill>
                  </a:rPr>
                  <a:t>True</a:t>
                </a:r>
                <a:r>
                  <a:rPr lang="en-US" sz="3200" dirty="0" smtClean="0">
                    <a:solidFill>
                      <a:schemeClr val="bg1"/>
                    </a:solidFill>
                  </a:rPr>
                  <a:t/>
                </a:r>
                <a:br>
                  <a:rPr lang="en-US" sz="3200" dirty="0" smtClean="0">
                    <a:solidFill>
                      <a:schemeClr val="bg1"/>
                    </a:solidFill>
                  </a:rPr>
                </a:br>
                <a:r>
                  <a:rPr lang="en-US" sz="3200" dirty="0" smtClean="0">
                    <a:solidFill>
                      <a:schemeClr val="bg1"/>
                    </a:solidFill>
                  </a:rPr>
                  <a:t>4) </a:t>
                </a:r>
                <a:r>
                  <a:rPr lang="en-US" sz="3200" dirty="0" err="1" smtClean="0">
                    <a:solidFill>
                      <a:schemeClr val="bg1"/>
                    </a:solidFill>
                  </a:rPr>
                  <a:t>Elly</a:t>
                </a:r>
                <a:r>
                  <a:rPr lang="en-US" sz="3200" dirty="0" smtClean="0">
                    <a:solidFill>
                      <a:schemeClr val="bg1"/>
                    </a:solidFill>
                  </a:rPr>
                  <a:t> will have </a:t>
                </a:r>
                <a14:m>
                  <m:oMath xmlns:m="http://schemas.openxmlformats.org/officeDocument/2006/math">
                    <m:f>
                      <m:fPr>
                        <m:ctrlPr>
                          <a:rPr lang="en-US" sz="3200" i="1" smtClean="0">
                            <a:solidFill>
                              <a:schemeClr val="bg1"/>
                            </a:solidFill>
                            <a:latin typeface="Cambria Math" panose="02040503050406030204" pitchFamily="18" charset="0"/>
                          </a:rPr>
                        </m:ctrlPr>
                      </m:fPr>
                      <m:num>
                        <m:r>
                          <a:rPr lang="en-US" sz="3200" b="0" i="1" smtClean="0">
                            <a:solidFill>
                              <a:schemeClr val="bg1"/>
                            </a:solidFill>
                            <a:latin typeface="Cambria Math"/>
                          </a:rPr>
                          <m:t>1</m:t>
                        </m:r>
                      </m:num>
                      <m:den>
                        <m:r>
                          <a:rPr lang="en-US" sz="3200" b="0" i="1" smtClean="0">
                            <a:solidFill>
                              <a:schemeClr val="bg1"/>
                            </a:solidFill>
                            <a:latin typeface="Cambria Math"/>
                          </a:rPr>
                          <m:t>2</m:t>
                        </m:r>
                      </m:den>
                    </m:f>
                  </m:oMath>
                </a14:m>
                <a:r>
                  <a:rPr lang="en-US" sz="3200" dirty="0" smtClean="0">
                    <a:solidFill>
                      <a:schemeClr val="bg1"/>
                    </a:solidFill>
                  </a:rPr>
                  <a:t> pound of turkey left over</a:t>
                </a:r>
                <a:r>
                  <a:rPr lang="en-US" sz="3600" dirty="0" smtClean="0">
                    <a:solidFill>
                      <a:schemeClr val="bg1"/>
                    </a:solidFill>
                  </a:rPr>
                  <a:t>. </a:t>
                </a:r>
                <a:r>
                  <a:rPr lang="en-US" sz="3600" dirty="0" smtClean="0">
                    <a:solidFill>
                      <a:srgbClr val="FF0000"/>
                    </a:solidFill>
                  </a:rPr>
                  <a:t>False</a:t>
                </a:r>
                <a:endParaRPr lang="en-US" sz="3600" dirty="0"/>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304800" y="1600200"/>
                <a:ext cx="8610600" cy="2057400"/>
              </a:xfrm>
              <a:blipFill rotWithShape="0">
                <a:blip r:embed="rId3"/>
                <a:stretch>
                  <a:fillRect l="-1769" t="-49258" r="-1132" b="-51335"/>
                </a:stretch>
              </a:blipFill>
            </p:spPr>
            <p:txBody>
              <a:bodyPr/>
              <a:lstStyle/>
              <a:p>
                <a:r>
                  <a:rPr lang="en-US">
                    <a:noFill/>
                  </a:rPr>
                  <a:t> </a:t>
                </a:r>
              </a:p>
            </p:txBody>
          </p:sp>
        </mc:Fallback>
      </mc:AlternateContent>
    </p:spTree>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itle 1"/>
              <p:cNvSpPr>
                <a:spLocks noGrp="1"/>
              </p:cNvSpPr>
              <p:nvPr>
                <p:ph type="title"/>
              </p:nvPr>
            </p:nvSpPr>
            <p:spPr>
              <a:xfrm>
                <a:off x="685800" y="2743200"/>
                <a:ext cx="7772400" cy="1143000"/>
              </a:xfrm>
            </p:spPr>
            <p:txBody>
              <a:bodyPr/>
              <a:lstStyle/>
              <a:p>
                <a:r>
                  <a:rPr lang="en-US" dirty="0" smtClean="0">
                    <a:solidFill>
                      <a:schemeClr val="bg1"/>
                    </a:solidFill>
                  </a:rPr>
                  <a:t>During basketball practice, Tamika made 24 free throws. Kara made </a:t>
                </a:r>
                <a14:m>
                  <m:oMath xmlns:m="http://schemas.openxmlformats.org/officeDocument/2006/math">
                    <m:r>
                      <a:rPr lang="en-US" b="0" i="0" smtClean="0">
                        <a:solidFill>
                          <a:schemeClr val="bg1"/>
                        </a:solidFill>
                        <a:latin typeface="Cambria Math"/>
                      </a:rPr>
                      <m:t>1</m:t>
                    </m:r>
                    <m:f>
                      <m:fPr>
                        <m:ctrlPr>
                          <a:rPr lang="en-US" i="1" smtClean="0">
                            <a:solidFill>
                              <a:schemeClr val="bg1"/>
                            </a:solidFill>
                            <a:latin typeface="Cambria Math" panose="02040503050406030204" pitchFamily="18" charset="0"/>
                          </a:rPr>
                        </m:ctrlPr>
                      </m:fPr>
                      <m:num>
                        <m:r>
                          <a:rPr lang="en-US" b="0" i="1" smtClean="0">
                            <a:solidFill>
                              <a:schemeClr val="bg1"/>
                            </a:solidFill>
                            <a:latin typeface="Cambria Math"/>
                          </a:rPr>
                          <m:t>3</m:t>
                        </m:r>
                      </m:num>
                      <m:den>
                        <m:r>
                          <a:rPr lang="en-US" b="0" i="1" smtClean="0">
                            <a:solidFill>
                              <a:schemeClr val="bg1"/>
                            </a:solidFill>
                            <a:latin typeface="Cambria Math"/>
                          </a:rPr>
                          <m:t>8</m:t>
                        </m:r>
                      </m:den>
                    </m:f>
                  </m:oMath>
                </a14:m>
                <a:r>
                  <a:rPr lang="en-US" dirty="0" smtClean="0">
                    <a:solidFill>
                      <a:schemeClr val="bg1"/>
                    </a:solidFill>
                  </a:rPr>
                  <a:t> times as many free throws as Tamika. Rosie made </a:t>
                </a:r>
                <a14:m>
                  <m:oMath xmlns:m="http://schemas.openxmlformats.org/officeDocument/2006/math">
                    <m:f>
                      <m:fPr>
                        <m:ctrlPr>
                          <a:rPr lang="en-US" i="1" smtClean="0">
                            <a:solidFill>
                              <a:schemeClr val="bg1"/>
                            </a:solidFill>
                            <a:latin typeface="Cambria Math" panose="02040503050406030204" pitchFamily="18" charset="0"/>
                          </a:rPr>
                        </m:ctrlPr>
                      </m:fPr>
                      <m:num>
                        <m:r>
                          <a:rPr lang="en-US" b="0" i="1" smtClean="0">
                            <a:solidFill>
                              <a:schemeClr val="bg1"/>
                            </a:solidFill>
                            <a:latin typeface="Cambria Math"/>
                          </a:rPr>
                          <m:t>5</m:t>
                        </m:r>
                      </m:num>
                      <m:den>
                        <m:r>
                          <a:rPr lang="en-US" b="0" i="1" smtClean="0">
                            <a:solidFill>
                              <a:schemeClr val="bg1"/>
                            </a:solidFill>
                            <a:latin typeface="Cambria Math"/>
                          </a:rPr>
                          <m:t>6</m:t>
                        </m:r>
                      </m:den>
                    </m:f>
                  </m:oMath>
                </a14:m>
                <a:r>
                  <a:rPr lang="en-US" dirty="0" smtClean="0">
                    <a:solidFill>
                      <a:schemeClr val="bg1"/>
                    </a:solidFill>
                  </a:rPr>
                  <a:t> as many free throws as Tamika. How many free throws did each girl make? Write them in order from least to greatest.</a:t>
                </a:r>
                <a:endParaRPr lang="en-US" dirty="0">
                  <a:solidFill>
                    <a:schemeClr val="bg1"/>
                  </a:solidFill>
                </a:endParaRPr>
              </a:p>
            </p:txBody>
          </p:sp>
        </mc:Choice>
        <mc:Fallback xmlns="">
          <p:sp>
            <p:nvSpPr>
              <p:cNvPr id="2" name="Title 1"/>
              <p:cNvSpPr>
                <a:spLocks noGrp="1" noRot="1" noChangeAspect="1" noMove="1" noResize="1" noEditPoints="1" noAdjustHandles="1" noChangeArrowheads="1" noChangeShapeType="1" noTextEdit="1"/>
              </p:cNvSpPr>
              <p:nvPr>
                <p:ph type="title"/>
              </p:nvPr>
            </p:nvSpPr>
            <p:spPr>
              <a:xfrm>
                <a:off x="685800" y="2743200"/>
                <a:ext cx="7772400" cy="1143000"/>
              </a:xfrm>
              <a:blipFill rotWithShape="1">
                <a:blip r:embed="rId3"/>
                <a:stretch>
                  <a:fillRect l="-3059" t="-223404" r="-4706" b="-238830"/>
                </a:stretch>
              </a:blipFill>
            </p:spPr>
            <p:txBody>
              <a:bodyPr/>
              <a:lstStyle/>
              <a:p>
                <a:r>
                  <a:rPr lang="en-US">
                    <a:noFill/>
                  </a:rPr>
                  <a:t> </a:t>
                </a:r>
              </a:p>
            </p:txBody>
          </p:sp>
        </mc:Fallback>
      </mc:AlternateContent>
    </p:spTree>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4" name="AutoShape 1028">
            <a:hlinkClick r:id="" action="ppaction://hlinkshowjump?jump=firstslide" highlightClick="1"/>
          </p:cNvPr>
          <p:cNvSpPr>
            <a:spLocks noChangeArrowheads="1"/>
          </p:cNvSpPr>
          <p:nvPr/>
        </p:nvSpPr>
        <p:spPr bwMode="auto">
          <a:xfrm>
            <a:off x="7924800" y="5791200"/>
            <a:ext cx="1219200" cy="1066800"/>
          </a:xfrm>
          <a:prstGeom prst="actionButtonHome">
            <a:avLst/>
          </a:prstGeom>
          <a:solidFill>
            <a:srgbClr val="3366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 name="Title 1"/>
          <p:cNvSpPr>
            <a:spLocks noGrp="1"/>
          </p:cNvSpPr>
          <p:nvPr>
            <p:ph type="title"/>
          </p:nvPr>
        </p:nvSpPr>
        <p:spPr>
          <a:xfrm>
            <a:off x="762000" y="1600200"/>
            <a:ext cx="7772400" cy="1143000"/>
          </a:xfrm>
        </p:spPr>
        <p:txBody>
          <a:bodyPr/>
          <a:lstStyle/>
          <a:p>
            <a:r>
              <a:rPr lang="en-US" dirty="0" smtClean="0">
                <a:solidFill>
                  <a:schemeClr val="bg1"/>
                </a:solidFill>
              </a:rPr>
              <a:t>Rosie 20</a:t>
            </a:r>
            <a:br>
              <a:rPr lang="en-US" dirty="0" smtClean="0">
                <a:solidFill>
                  <a:schemeClr val="bg1"/>
                </a:solidFill>
              </a:rPr>
            </a:br>
            <a:r>
              <a:rPr lang="en-US" dirty="0" smtClean="0">
                <a:solidFill>
                  <a:schemeClr val="bg1"/>
                </a:solidFill>
              </a:rPr>
              <a:t>Tamika 24</a:t>
            </a:r>
            <a:br>
              <a:rPr lang="en-US" dirty="0" smtClean="0">
                <a:solidFill>
                  <a:schemeClr val="bg1"/>
                </a:solidFill>
              </a:rPr>
            </a:br>
            <a:r>
              <a:rPr lang="en-US" dirty="0" smtClean="0">
                <a:solidFill>
                  <a:schemeClr val="bg1"/>
                </a:solidFill>
              </a:rPr>
              <a:t>Kara 33</a:t>
            </a:r>
            <a:endParaRPr lang="en-US" dirty="0">
              <a:solidFill>
                <a:schemeClr val="bg1"/>
              </a:solidFill>
            </a:endParaRPr>
          </a:p>
        </p:txBody>
      </p:sp>
    </p:spTree>
  </p:cSld>
  <p:clrMapOvr>
    <a:masterClrMapping/>
  </p:clrMapOvr>
  <p:transition>
    <p:zoom/>
  </p:transition>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FFFF00"/>
      </a:hlink>
      <a:folHlink>
        <a:srgbClr val="0000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96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rgbClr val="3366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altLang="en-US" sz="96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841</TotalTime>
  <Words>807</Words>
  <Application>Microsoft Office PowerPoint</Application>
  <PresentationFormat>On-screen Show (4:3)</PresentationFormat>
  <Paragraphs>202</Paragraphs>
  <Slides>51</Slides>
  <Notes>51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Cambria Math</vt:lpstr>
      <vt:lpstr>Garamond</vt:lpstr>
      <vt:lpstr>Times New Roman</vt:lpstr>
      <vt:lpstr>Default Design</vt:lpstr>
      <vt:lpstr>PowerPoint Presentation</vt:lpstr>
      <vt:lpstr>Write the difference in lowest terms.  3 1/6 - 1 3/4 </vt:lpstr>
      <vt:lpstr>1 5/12</vt:lpstr>
      <vt:lpstr>Nana wants to paint her bedroom walls light blue. She will mix white and blue paint to get the shade she wants. Which expression has the same value as a mixture of 3/8 gallon blue paint with 1/2 gallon white paint? Circle all that apply.  A)  5/8 + 1/4  B) 3/4 + 1/8  C) 1/8 + 5/8  D) 1/4 + 1/8  E) 3/8 + 1/2  F) 3/8 + 4/24  G) 5/8 + 4/16 H) 3/4 + 6/12</vt:lpstr>
      <vt:lpstr>A)  5/8 + 1/4  B) 3/4 + 1/8  C) 1/8 + 5/8  D) 1/4 + 1/8  E) 3/8 + 1/2  F) 3/8 + 4/24  G) 5/8 + 4/16 H) 3/4 + 6/12</vt:lpstr>
      <vt:lpstr>Elly has 3 pounds of turkey to make 12 sandwiches. She puts the same amount of turkey on each sandwich. Select true of false for each statement.  1) Each sandwhich has more than 1 pound of turkey. 2) Each sandwich has 12 ÷ 3 pounds of turkey. 3) Elly can put 1/4 pound of turkey on each sandwich. 4) Elly will have 1/2 pound of turkey left over.</vt:lpstr>
      <vt:lpstr>1) Each sandwhich has more than 1 pound of turkey. False 2) Each sandwich has 12 ÷ 3 pounds of turkey. False 3) Elly can put 1/4 pound of turkey on each sandwich. True 4) Elly will have 1/2 pound of turkey left over. False</vt:lpstr>
      <vt:lpstr>During basketball practice, Tamika made 24 free throws. Kara made 1 3/8 times as many free throws as Tamika. Rosie made 5/6 as many free throws as Tamika. How many free throws did each girl make? Write them in order from least to greatest.</vt:lpstr>
      <vt:lpstr>Rosie 20 Tamika 24 Kara 33</vt:lpstr>
      <vt:lpstr>Eric has 1/2 of his library book left to read. He wants to finish the book in 4 days. He decides to read the same amount on each of these days. What part of the book will Eric read each day?</vt:lpstr>
      <vt:lpstr>1/8 of the book each day</vt:lpstr>
      <vt:lpstr>James recorded the miles he walked each month in the table below.        Which statements are correct? Circle all that apply.  1) James walked 29.53 miles in January and February. 2) James walked 0.44 mile farther in March than in April. 3) James walked 26.33 miles in January and April. 4) James walked 24.4 miles in February and April. 5) James walked 4.69 miles farther in January than in March. 6) James walked 3.4 miles farther in February than in March.  </vt:lpstr>
      <vt:lpstr>1) James walked 29.53 miles in January and February. False 2) James walked 0.44 mile farther in March than in April. True  3) James walked 26.33 miles in January and April. True 4) James walked 24.4 miles in February and April. False 5) James walked 4.69 miles farther in January than in March. True 6) James walked 3.4 miles farther in February than in March. False</vt:lpstr>
      <vt:lpstr>Which number is equivalent to 0.15 x 103?  A) 0.015 B) 0.15 C) 15 D) 150</vt:lpstr>
      <vt:lpstr>D) 150</vt:lpstr>
      <vt:lpstr>Derrick needs to find the area of a large poster. The poster measures 1.3 meters by 1.1 meters. The area of the poster is    square meters.</vt:lpstr>
      <vt:lpstr>1.43 square meters</vt:lpstr>
      <vt:lpstr>Gina saves quarters. She has $17.75 in quarters. How many quarters does she have?</vt:lpstr>
      <vt:lpstr>71 quarters</vt:lpstr>
      <vt:lpstr>Ester packed 9 boxes inside of a crate. Each box weighed the same amount. If the crate weighed a total of 92.16 kilograms, how much did each box weigh?</vt:lpstr>
      <vt:lpstr>10.24 kilograms</vt:lpstr>
      <vt:lpstr>Are the measurements equivalent? Write yes or no.  1) 4 pounds = 64 ounces 2) 200 centimeters = 2 meters 3) 2 kilograms = 200 grams 4) 4 liters = 4,000 milliliters 5) 2 tons = 200 pounds </vt:lpstr>
      <vt:lpstr>1) 4 pounds = 64 ounces yes 2) 200 centimeters = 2 meters yes 3) 2 kilograms = 200 grams no 4) 4 liters = 4,000 milliliters yes 5) 2 tons = 200 pounds no</vt:lpstr>
      <vt:lpstr>Jake runs either 15 kilometers or 8,500 meters each day. He alternates short and long runs. How many meters farther will he run on his two long run days than on his two short run day?</vt:lpstr>
      <vt:lpstr>13,000 meters</vt:lpstr>
      <vt:lpstr>Mrs. Johnson has 2 kilograms of apples, 0.5 kilogram of pears, and 1,500 grams of bananas. She chops the fruit into small pieces and mixes them together. Then she divides the mixture equally into 4 bowls. The finished fruit mixture has a mass of    gram(s), so each bowl holds    gram(s) of fruit.</vt:lpstr>
      <vt:lpstr>The finished fruit mixture has a mass of 4,000 gram(s), so each bowl holds 1,000 gram(s) of fruit.</vt:lpstr>
      <vt:lpstr>Omar is excited about going on a camping trip with his friends. The trip is in 8 days. He is counting down the hours and minutes until the trip. Select the numbers from each set of parentheses to make the statement true.  The camping trip will occur in  (96, 192, 240) hours or (11520, 4608, 2880) minutes. </vt:lpstr>
      <vt:lpstr>The camping trip will occur in  (96, 192, 240) hours or (11520, 4608, 2880) minutes.</vt:lpstr>
      <vt:lpstr>Duane carries all of these books in his backpack.        What is the total weight in pounds of the books in Duane’s backpack?  What is the total weight in ounces of books in Duane’s backpack? </vt:lpstr>
      <vt:lpstr>10 11/16 lbs or 171 oz</vt:lpstr>
      <vt:lpstr>A museum gives tours to students in groups of 7. Four fifth-grade classes are going to the museum today. There are 20 students in each class, but three students were absent today. The museum needs to determine the number of tour groups. Select true or false for each statement.  A) The expression (5 x 20 – 3) ÷ 7 can be used to find the number of groups. B) The expression (4 x 20 – 3) ÷ 7 can be used to find the number of groups. C)  There will be 11 tour groups. D) There will be 77 tour groups.</vt:lpstr>
      <vt:lpstr>A) The expression (5 x 20 – 3) ÷ 7 can be used to find the number of groups. False B) The expression (4 x 20 – 3) ÷ 7 can be used to find the number of groups. True C)  There will be 11 tour groups. True D) There will be 77 tour groups. False</vt:lpstr>
      <vt:lpstr>Which expression shows multiplication as the last operation to be performed? Circle all that apply.  A) (3 x 9 + 18 ÷ 6 – 4) x 3 B) (4 + 7) x (17 – 5) ÷ 2 C) 9 x [(11 – 5) ÷ 2 + 4] D) 18 – 27 ÷ 3 + (4 x 5) E) [(6 x 5) – 22 ÷ 11 + 3 – 8] x 10 F) 15 ÷ 3 x 4 – 2 x 6</vt:lpstr>
      <vt:lpstr>A) (3 x 9 + 18 ÷ 6 – 4) x 3 B) (4 + 7) x (17 – 5) ÷ 2 C) 9 x [(11 – 5) ÷ 2 + 4] D) 18 – 27 ÷ 3 + (4 x 5) E) [(6 x 5) – 22 ÷ 11 + 3 – 8] x 10 F) 15 ÷ 3 x 4 – 2 x 6</vt:lpstr>
      <vt:lpstr>Juan added a set of parentheses and a set of brackets to the expression below. Juan’s expression has a value of 40.  15 ÷ 3 x 5 + 4 x 8  Write one way that Juan could have written the grouping symbols.</vt:lpstr>
      <vt:lpstr>[15 ÷ (3 x 5) + 4] x 8</vt:lpstr>
      <vt:lpstr>Ryan and Isabella translated the words below into a numerical expression.  5 less than the sum of 4 and 6  Ryan wrote the numerical expression (4 + 6) – 5. Isabella wrote the numerical expression 5 – 4 + 6.  Who wrote the expression correctly? </vt:lpstr>
      <vt:lpstr>Ryan</vt:lpstr>
      <vt:lpstr>Ramon translated a phrase into the numerical expression shown below.   4 x (30 + 60)  Which phrase could he have translated? Circle all that apply. A) 4 times 30 plus 60  B) 4 times the sum of 30 and 60 C) add 30 and 60, then multiply by 4 D) 60 more that the product of 4 and 30 E) the sum of 30 and 60 times 4 F) add 30 and 60 to 4</vt:lpstr>
      <vt:lpstr>A) 4 times 30 plus 60  B) 4 times the sum of 30 and 60 C) add 30 and 60, then multiply by 4 D) 60 more that the product of 4 and 30 E) the sum of 30 and 60 times 4 F) add 30 and 60 to 4</vt:lpstr>
      <vt:lpstr>Write the volume of each rectangular prism.</vt:lpstr>
      <vt:lpstr>PowerPoint Presentation</vt:lpstr>
      <vt:lpstr>Find the volume of the figure below.</vt:lpstr>
      <vt:lpstr>124 m3</vt:lpstr>
      <vt:lpstr>A parallelogram has two sets of parallel sides. Circle each quadrilateral that is always a parallelogram.  A) Kite B) Rectangle C) Rhombus D) Square E) Trapezoid</vt:lpstr>
      <vt:lpstr>A) Kite B) Rectangle C) Rhombus D) Square E) Trapezoid</vt:lpstr>
      <vt:lpstr>Circle each true statement. A) All squares are rectangles. B) All rectangles are squares. C) All rhombuses are squares. D) All trapezoids are parallelograms. E) All rectangles are parallelograms.</vt:lpstr>
      <vt:lpstr>A) All squares are rectangles. B) All rectangles are squares. C) All rhombuses are squares. D) All trapezoids are parallelograms. E) All rectangles are parallelograms.</vt:lpstr>
      <vt:lpstr>         R      S         T      V     W  Write yes or no for each statement about the figures. Figure V and Figure R are trapezoids. Figure W is not a parallelogram. Figure S and Figure T are rectangles. All of the figures are quadrilaterals. None of the figures is a rhombus.</vt:lpstr>
      <vt:lpstr> A. Figure V and Figure R are trapezoids. Yes B. Figure W is not a parallelogram. Yes C. Figure S and Figure T are rectangles. No D. All of the figures are quadrilaterals. Yes E. None of the figures is a rhombus. No</vt:lpstr>
    </vt:vector>
  </TitlesOfParts>
  <Company>Grant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Grant County High School</dc:creator>
  <cp:lastModifiedBy>Oconee County Schools</cp:lastModifiedBy>
  <cp:revision>56</cp:revision>
  <dcterms:created xsi:type="dcterms:W3CDTF">1998-08-19T17:45:48Z</dcterms:created>
  <dcterms:modified xsi:type="dcterms:W3CDTF">2016-05-04T15:54:28Z</dcterms:modified>
</cp:coreProperties>
</file>